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56" r:id="rId5"/>
    <p:sldId id="291" r:id="rId6"/>
    <p:sldId id="258" r:id="rId7"/>
    <p:sldId id="292" r:id="rId8"/>
    <p:sldId id="294" r:id="rId9"/>
    <p:sldId id="310" r:id="rId10"/>
    <p:sldId id="296" r:id="rId11"/>
    <p:sldId id="298" r:id="rId12"/>
    <p:sldId id="300" r:id="rId13"/>
    <p:sldId id="301" r:id="rId14"/>
    <p:sldId id="302" r:id="rId15"/>
    <p:sldId id="303" r:id="rId16"/>
    <p:sldId id="304" r:id="rId17"/>
    <p:sldId id="306" r:id="rId18"/>
    <p:sldId id="307" r:id="rId19"/>
    <p:sldId id="308" r:id="rId20"/>
    <p:sldId id="309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76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4A9"/>
    <a:srgbClr val="A90060"/>
    <a:srgbClr val="F49416"/>
    <a:srgbClr val="6BA906"/>
    <a:srgbClr val="0082A9"/>
    <a:srgbClr val="FBFDFF"/>
    <a:srgbClr val="0194CB"/>
    <a:srgbClr val="C9E8FF"/>
    <a:srgbClr val="E5F4FF"/>
    <a:srgbClr val="0038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8" autoAdjust="0"/>
    <p:restoredTop sz="93203" autoAdjust="0"/>
  </p:normalViewPr>
  <p:slideViewPr>
    <p:cSldViewPr snapToGrid="0">
      <p:cViewPr varScale="1">
        <p:scale>
          <a:sx n="109" d="100"/>
          <a:sy n="109" d="100"/>
        </p:scale>
        <p:origin x="138" y="150"/>
      </p:cViewPr>
      <p:guideLst>
        <p:guide pos="576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45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rdner, Ian" userId="2aec5d3d-defd-4fad-a461-8cc8a97cc804" providerId="ADAL" clId="{DB4308BA-2E26-44D8-B6CB-166D47833026}"/>
    <pc:docChg chg="modSld">
      <pc:chgData name="Gardner, Ian" userId="2aec5d3d-defd-4fad-a461-8cc8a97cc804" providerId="ADAL" clId="{DB4308BA-2E26-44D8-B6CB-166D47833026}" dt="2022-09-06T12:44:35.338" v="0" actId="21"/>
      <pc:docMkLst>
        <pc:docMk/>
      </pc:docMkLst>
      <pc:sldChg chg="modSp mod">
        <pc:chgData name="Gardner, Ian" userId="2aec5d3d-defd-4fad-a461-8cc8a97cc804" providerId="ADAL" clId="{DB4308BA-2E26-44D8-B6CB-166D47833026}" dt="2022-09-06T12:44:35.338" v="0" actId="21"/>
        <pc:sldMkLst>
          <pc:docMk/>
          <pc:sldMk cId="2259308896" sldId="256"/>
        </pc:sldMkLst>
        <pc:spChg chg="mod">
          <ac:chgData name="Gardner, Ian" userId="2aec5d3d-defd-4fad-a461-8cc8a97cc804" providerId="ADAL" clId="{DB4308BA-2E26-44D8-B6CB-166D47833026}" dt="2022-09-06T12:44:35.338" v="0" actId="21"/>
          <ac:spMkLst>
            <pc:docMk/>
            <pc:sldMk cId="2259308896" sldId="256"/>
            <ac:spMk id="3" creationId="{A068D447-28D3-4F5F-B2DC-FD67E9015868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69FF76-2ACC-44F2-ABFF-DADF1E9BA9F9}" type="doc">
      <dgm:prSet loTypeId="urn:microsoft.com/office/officeart/2005/8/layout/cycle5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89474E73-A89F-4F30-B3CA-1709E7B4849E}">
      <dgm:prSet phldrT="[Text]"/>
      <dgm:spPr/>
      <dgm:t>
        <a:bodyPr/>
        <a:lstStyle/>
        <a:p>
          <a:r>
            <a:rPr lang="en-GB" b="1" dirty="0"/>
            <a:t>Who</a:t>
          </a:r>
          <a:r>
            <a:rPr lang="en-GB" dirty="0"/>
            <a:t> do we serve?</a:t>
          </a:r>
        </a:p>
      </dgm:t>
    </dgm:pt>
    <dgm:pt modelId="{E5DBD0C7-507F-406B-BF49-BF8FC05E5FA7}" type="parTrans" cxnId="{3E60D382-8108-4108-A32A-2CF37729D74F}">
      <dgm:prSet/>
      <dgm:spPr/>
      <dgm:t>
        <a:bodyPr/>
        <a:lstStyle/>
        <a:p>
          <a:endParaRPr lang="en-GB"/>
        </a:p>
      </dgm:t>
    </dgm:pt>
    <dgm:pt modelId="{EBE7690D-F248-4E04-884F-B1ECAD4D144C}" type="sibTrans" cxnId="{3E60D382-8108-4108-A32A-2CF37729D74F}">
      <dgm:prSet/>
      <dgm:spPr/>
      <dgm:t>
        <a:bodyPr/>
        <a:lstStyle/>
        <a:p>
          <a:endParaRPr lang="en-GB"/>
        </a:p>
      </dgm:t>
    </dgm:pt>
    <dgm:pt modelId="{3816F393-1B2A-4B72-B658-CB25963B7A3D}">
      <dgm:prSet phldrT="[Text]"/>
      <dgm:spPr/>
      <dgm:t>
        <a:bodyPr/>
        <a:lstStyle/>
        <a:p>
          <a:r>
            <a:rPr lang="en-GB" b="1" dirty="0"/>
            <a:t>What </a:t>
          </a:r>
          <a:r>
            <a:rPr lang="en-GB" dirty="0"/>
            <a:t>do we provide today?</a:t>
          </a:r>
        </a:p>
      </dgm:t>
    </dgm:pt>
    <dgm:pt modelId="{67609A0D-CB81-41DD-A7BD-57CC5A740C81}" type="parTrans" cxnId="{E98D1BB8-CC6F-477D-8261-6CF0D0075906}">
      <dgm:prSet/>
      <dgm:spPr/>
      <dgm:t>
        <a:bodyPr/>
        <a:lstStyle/>
        <a:p>
          <a:endParaRPr lang="en-GB"/>
        </a:p>
      </dgm:t>
    </dgm:pt>
    <dgm:pt modelId="{DF2C52D3-E4F2-4C8E-B894-8DFF5E286E93}" type="sibTrans" cxnId="{E98D1BB8-CC6F-477D-8261-6CF0D0075906}">
      <dgm:prSet/>
      <dgm:spPr/>
      <dgm:t>
        <a:bodyPr/>
        <a:lstStyle/>
        <a:p>
          <a:endParaRPr lang="en-GB"/>
        </a:p>
      </dgm:t>
    </dgm:pt>
    <dgm:pt modelId="{EAB2F4C4-8C13-40C8-893F-7CCBF334EBC5}">
      <dgm:prSet phldrT="[Text]"/>
      <dgm:spPr/>
      <dgm:t>
        <a:bodyPr/>
        <a:lstStyle/>
        <a:p>
          <a:r>
            <a:rPr lang="en-GB" b="1" dirty="0"/>
            <a:t>What</a:t>
          </a:r>
          <a:r>
            <a:rPr lang="en-GB" dirty="0"/>
            <a:t> is our (additional) value proposition for tomorrow?</a:t>
          </a:r>
        </a:p>
      </dgm:t>
    </dgm:pt>
    <dgm:pt modelId="{B439675E-DE54-4BC0-B79C-DE76EF52AD6B}" type="parTrans" cxnId="{AB34BBD9-1BBC-42CF-B6EA-5C79F40EEBD7}">
      <dgm:prSet/>
      <dgm:spPr/>
      <dgm:t>
        <a:bodyPr/>
        <a:lstStyle/>
        <a:p>
          <a:endParaRPr lang="en-GB"/>
        </a:p>
      </dgm:t>
    </dgm:pt>
    <dgm:pt modelId="{C127080D-28A8-448E-891C-C60727E7BA99}" type="sibTrans" cxnId="{AB34BBD9-1BBC-42CF-B6EA-5C79F40EEBD7}">
      <dgm:prSet/>
      <dgm:spPr/>
      <dgm:t>
        <a:bodyPr/>
        <a:lstStyle/>
        <a:p>
          <a:endParaRPr lang="en-GB"/>
        </a:p>
      </dgm:t>
    </dgm:pt>
    <dgm:pt modelId="{435A987C-14FB-4CA7-A3DF-9BB45D47E91C}">
      <dgm:prSet phldrT="[Text]"/>
      <dgm:spPr/>
      <dgm:t>
        <a:bodyPr/>
        <a:lstStyle/>
        <a:p>
          <a:r>
            <a:rPr lang="en-GB" b="1" dirty="0"/>
            <a:t>How</a:t>
          </a:r>
          <a:r>
            <a:rPr lang="en-GB" dirty="0"/>
            <a:t> will we make that happen?</a:t>
          </a:r>
        </a:p>
      </dgm:t>
    </dgm:pt>
    <dgm:pt modelId="{1DFEB31D-83BC-484F-A290-D979EA2CA063}" type="parTrans" cxnId="{82F15B45-E2CB-49B2-8E4E-C4EC6A335171}">
      <dgm:prSet/>
      <dgm:spPr/>
      <dgm:t>
        <a:bodyPr/>
        <a:lstStyle/>
        <a:p>
          <a:endParaRPr lang="en-GB"/>
        </a:p>
      </dgm:t>
    </dgm:pt>
    <dgm:pt modelId="{1E96C4CD-5263-477D-B4B9-CD4AD71FBE6E}" type="sibTrans" cxnId="{82F15B45-E2CB-49B2-8E4E-C4EC6A335171}">
      <dgm:prSet/>
      <dgm:spPr/>
      <dgm:t>
        <a:bodyPr/>
        <a:lstStyle/>
        <a:p>
          <a:endParaRPr lang="en-GB"/>
        </a:p>
      </dgm:t>
    </dgm:pt>
    <dgm:pt modelId="{6E2B60A8-AF7A-43A1-A249-F53157CC8772}" type="pres">
      <dgm:prSet presAssocID="{8369FF76-2ACC-44F2-ABFF-DADF1E9BA9F9}" presName="cycle" presStyleCnt="0">
        <dgm:presLayoutVars>
          <dgm:dir/>
          <dgm:resizeHandles val="exact"/>
        </dgm:presLayoutVars>
      </dgm:prSet>
      <dgm:spPr/>
    </dgm:pt>
    <dgm:pt modelId="{7CD7B6C7-0239-4784-B7DD-7E53A3471C76}" type="pres">
      <dgm:prSet presAssocID="{89474E73-A89F-4F30-B3CA-1709E7B4849E}" presName="node" presStyleLbl="node1" presStyleIdx="0" presStyleCnt="4" custScaleX="129732" custScaleY="102189">
        <dgm:presLayoutVars>
          <dgm:bulletEnabled val="1"/>
        </dgm:presLayoutVars>
      </dgm:prSet>
      <dgm:spPr/>
    </dgm:pt>
    <dgm:pt modelId="{AEB60BC1-3D3B-4161-A3B1-8847BB62E334}" type="pres">
      <dgm:prSet presAssocID="{89474E73-A89F-4F30-B3CA-1709E7B4849E}" presName="spNode" presStyleCnt="0"/>
      <dgm:spPr/>
    </dgm:pt>
    <dgm:pt modelId="{4B6DDD2B-C542-4D5A-8BBF-D29FE9E627D6}" type="pres">
      <dgm:prSet presAssocID="{EBE7690D-F248-4E04-884F-B1ECAD4D144C}" presName="sibTrans" presStyleLbl="sibTrans1D1" presStyleIdx="0" presStyleCnt="4"/>
      <dgm:spPr/>
    </dgm:pt>
    <dgm:pt modelId="{4EB11E62-B435-41BE-A8DC-409084F3B0CC}" type="pres">
      <dgm:prSet presAssocID="{3816F393-1B2A-4B72-B658-CB25963B7A3D}" presName="node" presStyleLbl="node1" presStyleIdx="1" presStyleCnt="4" custScaleX="129732" custScaleY="102189">
        <dgm:presLayoutVars>
          <dgm:bulletEnabled val="1"/>
        </dgm:presLayoutVars>
      </dgm:prSet>
      <dgm:spPr/>
    </dgm:pt>
    <dgm:pt modelId="{7EED9E71-7871-48BD-B83A-9EC3E07E969F}" type="pres">
      <dgm:prSet presAssocID="{3816F393-1B2A-4B72-B658-CB25963B7A3D}" presName="spNode" presStyleCnt="0"/>
      <dgm:spPr/>
    </dgm:pt>
    <dgm:pt modelId="{73B2E5FD-F9EF-4C84-8144-9D64FB21F152}" type="pres">
      <dgm:prSet presAssocID="{DF2C52D3-E4F2-4C8E-B894-8DFF5E286E93}" presName="sibTrans" presStyleLbl="sibTrans1D1" presStyleIdx="1" presStyleCnt="4"/>
      <dgm:spPr/>
    </dgm:pt>
    <dgm:pt modelId="{78251AFA-C957-40AE-8885-DB635FF01C66}" type="pres">
      <dgm:prSet presAssocID="{EAB2F4C4-8C13-40C8-893F-7CCBF334EBC5}" presName="node" presStyleLbl="node1" presStyleIdx="2" presStyleCnt="4" custScaleX="129732" custScaleY="102189">
        <dgm:presLayoutVars>
          <dgm:bulletEnabled val="1"/>
        </dgm:presLayoutVars>
      </dgm:prSet>
      <dgm:spPr/>
    </dgm:pt>
    <dgm:pt modelId="{401C3652-63C5-41EF-9221-060A4A08CED9}" type="pres">
      <dgm:prSet presAssocID="{EAB2F4C4-8C13-40C8-893F-7CCBF334EBC5}" presName="spNode" presStyleCnt="0"/>
      <dgm:spPr/>
    </dgm:pt>
    <dgm:pt modelId="{CD5E6AA5-2302-47A6-B81A-628330E723D4}" type="pres">
      <dgm:prSet presAssocID="{C127080D-28A8-448E-891C-C60727E7BA99}" presName="sibTrans" presStyleLbl="sibTrans1D1" presStyleIdx="2" presStyleCnt="4"/>
      <dgm:spPr/>
    </dgm:pt>
    <dgm:pt modelId="{A29ACA6E-992A-443F-BA06-FFB7A3A15392}" type="pres">
      <dgm:prSet presAssocID="{435A987C-14FB-4CA7-A3DF-9BB45D47E91C}" presName="node" presStyleLbl="node1" presStyleIdx="3" presStyleCnt="4" custScaleX="129822" custScaleY="102189">
        <dgm:presLayoutVars>
          <dgm:bulletEnabled val="1"/>
        </dgm:presLayoutVars>
      </dgm:prSet>
      <dgm:spPr/>
    </dgm:pt>
    <dgm:pt modelId="{D95CB15F-B64E-46B0-BC04-B147AD837EC2}" type="pres">
      <dgm:prSet presAssocID="{435A987C-14FB-4CA7-A3DF-9BB45D47E91C}" presName="spNode" presStyleCnt="0"/>
      <dgm:spPr/>
    </dgm:pt>
    <dgm:pt modelId="{987A7380-47BB-4022-882D-E6E22CEA1751}" type="pres">
      <dgm:prSet presAssocID="{1E96C4CD-5263-477D-B4B9-CD4AD71FBE6E}" presName="sibTrans" presStyleLbl="sibTrans1D1" presStyleIdx="3" presStyleCnt="4"/>
      <dgm:spPr/>
    </dgm:pt>
  </dgm:ptLst>
  <dgm:cxnLst>
    <dgm:cxn modelId="{E9847D00-DD97-4331-81FD-F6717C6CFFED}" type="presOf" srcId="{8369FF76-2ACC-44F2-ABFF-DADF1E9BA9F9}" destId="{6E2B60A8-AF7A-43A1-A249-F53157CC8772}" srcOrd="0" destOrd="0" presId="urn:microsoft.com/office/officeart/2005/8/layout/cycle5"/>
    <dgm:cxn modelId="{A0360A30-ECAF-4A82-A63F-CEB15BAC4465}" type="presOf" srcId="{EAB2F4C4-8C13-40C8-893F-7CCBF334EBC5}" destId="{78251AFA-C957-40AE-8885-DB635FF01C66}" srcOrd="0" destOrd="0" presId="urn:microsoft.com/office/officeart/2005/8/layout/cycle5"/>
    <dgm:cxn modelId="{75C09035-6266-4168-A719-E6DC612B8EF9}" type="presOf" srcId="{435A987C-14FB-4CA7-A3DF-9BB45D47E91C}" destId="{A29ACA6E-992A-443F-BA06-FFB7A3A15392}" srcOrd="0" destOrd="0" presId="urn:microsoft.com/office/officeart/2005/8/layout/cycle5"/>
    <dgm:cxn modelId="{82F15B45-E2CB-49B2-8E4E-C4EC6A335171}" srcId="{8369FF76-2ACC-44F2-ABFF-DADF1E9BA9F9}" destId="{435A987C-14FB-4CA7-A3DF-9BB45D47E91C}" srcOrd="3" destOrd="0" parTransId="{1DFEB31D-83BC-484F-A290-D979EA2CA063}" sibTransId="{1E96C4CD-5263-477D-B4B9-CD4AD71FBE6E}"/>
    <dgm:cxn modelId="{1286E767-85CB-4C88-BF87-15DA311EF883}" type="presOf" srcId="{DF2C52D3-E4F2-4C8E-B894-8DFF5E286E93}" destId="{73B2E5FD-F9EF-4C84-8144-9D64FB21F152}" srcOrd="0" destOrd="0" presId="urn:microsoft.com/office/officeart/2005/8/layout/cycle5"/>
    <dgm:cxn modelId="{3E60D382-8108-4108-A32A-2CF37729D74F}" srcId="{8369FF76-2ACC-44F2-ABFF-DADF1E9BA9F9}" destId="{89474E73-A89F-4F30-B3CA-1709E7B4849E}" srcOrd="0" destOrd="0" parTransId="{E5DBD0C7-507F-406B-BF49-BF8FC05E5FA7}" sibTransId="{EBE7690D-F248-4E04-884F-B1ECAD4D144C}"/>
    <dgm:cxn modelId="{D4DAA389-9D92-4A91-A24B-8FE3B7EA7692}" type="presOf" srcId="{89474E73-A89F-4F30-B3CA-1709E7B4849E}" destId="{7CD7B6C7-0239-4784-B7DD-7E53A3471C76}" srcOrd="0" destOrd="0" presId="urn:microsoft.com/office/officeart/2005/8/layout/cycle5"/>
    <dgm:cxn modelId="{2EA0CA9D-101B-4122-8B00-574F0F529CCB}" type="presOf" srcId="{EBE7690D-F248-4E04-884F-B1ECAD4D144C}" destId="{4B6DDD2B-C542-4D5A-8BBF-D29FE9E627D6}" srcOrd="0" destOrd="0" presId="urn:microsoft.com/office/officeart/2005/8/layout/cycle5"/>
    <dgm:cxn modelId="{E98D1BB8-CC6F-477D-8261-6CF0D0075906}" srcId="{8369FF76-2ACC-44F2-ABFF-DADF1E9BA9F9}" destId="{3816F393-1B2A-4B72-B658-CB25963B7A3D}" srcOrd="1" destOrd="0" parTransId="{67609A0D-CB81-41DD-A7BD-57CC5A740C81}" sibTransId="{DF2C52D3-E4F2-4C8E-B894-8DFF5E286E93}"/>
    <dgm:cxn modelId="{2DB1FBBA-4994-45EE-A5EC-23C5E650E1B0}" type="presOf" srcId="{1E96C4CD-5263-477D-B4B9-CD4AD71FBE6E}" destId="{987A7380-47BB-4022-882D-E6E22CEA1751}" srcOrd="0" destOrd="0" presId="urn:microsoft.com/office/officeart/2005/8/layout/cycle5"/>
    <dgm:cxn modelId="{76BD75D5-5955-4F6E-A398-54B12A9EBE6A}" type="presOf" srcId="{C127080D-28A8-448E-891C-C60727E7BA99}" destId="{CD5E6AA5-2302-47A6-B81A-628330E723D4}" srcOrd="0" destOrd="0" presId="urn:microsoft.com/office/officeart/2005/8/layout/cycle5"/>
    <dgm:cxn modelId="{AB34BBD9-1BBC-42CF-B6EA-5C79F40EEBD7}" srcId="{8369FF76-2ACC-44F2-ABFF-DADF1E9BA9F9}" destId="{EAB2F4C4-8C13-40C8-893F-7CCBF334EBC5}" srcOrd="2" destOrd="0" parTransId="{B439675E-DE54-4BC0-B79C-DE76EF52AD6B}" sibTransId="{C127080D-28A8-448E-891C-C60727E7BA99}"/>
    <dgm:cxn modelId="{F64535EF-9D1C-4CF2-A0DF-7088AFC85BAE}" type="presOf" srcId="{3816F393-1B2A-4B72-B658-CB25963B7A3D}" destId="{4EB11E62-B435-41BE-A8DC-409084F3B0CC}" srcOrd="0" destOrd="0" presId="urn:microsoft.com/office/officeart/2005/8/layout/cycle5"/>
    <dgm:cxn modelId="{32F02AF3-ACF7-4E9C-835A-BFC15F4A80C7}" type="presParOf" srcId="{6E2B60A8-AF7A-43A1-A249-F53157CC8772}" destId="{7CD7B6C7-0239-4784-B7DD-7E53A3471C76}" srcOrd="0" destOrd="0" presId="urn:microsoft.com/office/officeart/2005/8/layout/cycle5"/>
    <dgm:cxn modelId="{780C93DD-8D5E-497D-9B3F-CE38EDEECCE1}" type="presParOf" srcId="{6E2B60A8-AF7A-43A1-A249-F53157CC8772}" destId="{AEB60BC1-3D3B-4161-A3B1-8847BB62E334}" srcOrd="1" destOrd="0" presId="urn:microsoft.com/office/officeart/2005/8/layout/cycle5"/>
    <dgm:cxn modelId="{313E7B83-906A-4308-AECF-A45C85EC7169}" type="presParOf" srcId="{6E2B60A8-AF7A-43A1-A249-F53157CC8772}" destId="{4B6DDD2B-C542-4D5A-8BBF-D29FE9E627D6}" srcOrd="2" destOrd="0" presId="urn:microsoft.com/office/officeart/2005/8/layout/cycle5"/>
    <dgm:cxn modelId="{EBC35472-0048-4067-8309-971743C25D2A}" type="presParOf" srcId="{6E2B60A8-AF7A-43A1-A249-F53157CC8772}" destId="{4EB11E62-B435-41BE-A8DC-409084F3B0CC}" srcOrd="3" destOrd="0" presId="urn:microsoft.com/office/officeart/2005/8/layout/cycle5"/>
    <dgm:cxn modelId="{DEDEF59A-896D-4059-AE1E-AC2C05A5EB97}" type="presParOf" srcId="{6E2B60A8-AF7A-43A1-A249-F53157CC8772}" destId="{7EED9E71-7871-48BD-B83A-9EC3E07E969F}" srcOrd="4" destOrd="0" presId="urn:microsoft.com/office/officeart/2005/8/layout/cycle5"/>
    <dgm:cxn modelId="{88ACBE86-C363-4A32-90A8-879399BF7C78}" type="presParOf" srcId="{6E2B60A8-AF7A-43A1-A249-F53157CC8772}" destId="{73B2E5FD-F9EF-4C84-8144-9D64FB21F152}" srcOrd="5" destOrd="0" presId="urn:microsoft.com/office/officeart/2005/8/layout/cycle5"/>
    <dgm:cxn modelId="{ABE8BDAE-E7A6-41C8-97C5-E900C01F25A0}" type="presParOf" srcId="{6E2B60A8-AF7A-43A1-A249-F53157CC8772}" destId="{78251AFA-C957-40AE-8885-DB635FF01C66}" srcOrd="6" destOrd="0" presId="urn:microsoft.com/office/officeart/2005/8/layout/cycle5"/>
    <dgm:cxn modelId="{E97E745F-C42A-48AB-9818-6B7AB9159EEB}" type="presParOf" srcId="{6E2B60A8-AF7A-43A1-A249-F53157CC8772}" destId="{401C3652-63C5-41EF-9221-060A4A08CED9}" srcOrd="7" destOrd="0" presId="urn:microsoft.com/office/officeart/2005/8/layout/cycle5"/>
    <dgm:cxn modelId="{6DBC0D47-33B7-4545-BF15-2D518AB93DD7}" type="presParOf" srcId="{6E2B60A8-AF7A-43A1-A249-F53157CC8772}" destId="{CD5E6AA5-2302-47A6-B81A-628330E723D4}" srcOrd="8" destOrd="0" presId="urn:microsoft.com/office/officeart/2005/8/layout/cycle5"/>
    <dgm:cxn modelId="{621786DB-6BD0-492B-91FE-D6701E301568}" type="presParOf" srcId="{6E2B60A8-AF7A-43A1-A249-F53157CC8772}" destId="{A29ACA6E-992A-443F-BA06-FFB7A3A15392}" srcOrd="9" destOrd="0" presId="urn:microsoft.com/office/officeart/2005/8/layout/cycle5"/>
    <dgm:cxn modelId="{225DC1CA-0BFD-463B-B8F7-462877EF8354}" type="presParOf" srcId="{6E2B60A8-AF7A-43A1-A249-F53157CC8772}" destId="{D95CB15F-B64E-46B0-BC04-B147AD837EC2}" srcOrd="10" destOrd="0" presId="urn:microsoft.com/office/officeart/2005/8/layout/cycle5"/>
    <dgm:cxn modelId="{80B7DA29-38EA-4A28-A7B5-FF6E7E92F271}" type="presParOf" srcId="{6E2B60A8-AF7A-43A1-A249-F53157CC8772}" destId="{987A7380-47BB-4022-882D-E6E22CEA1751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D7B6C7-0239-4784-B7DD-7E53A3471C76}">
      <dsp:nvSpPr>
        <dsp:cNvPr id="0" name=""/>
        <dsp:cNvSpPr/>
      </dsp:nvSpPr>
      <dsp:spPr>
        <a:xfrm>
          <a:off x="2939390" y="-11213"/>
          <a:ext cx="2249998" cy="11520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b="1" kern="1200" dirty="0"/>
            <a:t>Who</a:t>
          </a:r>
          <a:r>
            <a:rPr lang="en-GB" sz="1700" kern="1200" dirty="0"/>
            <a:t> do we serve?</a:t>
          </a:r>
        </a:p>
      </dsp:txBody>
      <dsp:txXfrm>
        <a:off x="2995626" y="45023"/>
        <a:ext cx="2137526" cy="1039528"/>
      </dsp:txXfrm>
    </dsp:sp>
    <dsp:sp modelId="{4B6DDD2B-C542-4D5A-8BBF-D29FE9E627D6}">
      <dsp:nvSpPr>
        <dsp:cNvPr id="0" name=""/>
        <dsp:cNvSpPr/>
      </dsp:nvSpPr>
      <dsp:spPr>
        <a:xfrm>
          <a:off x="2201375" y="564786"/>
          <a:ext cx="3726029" cy="3726029"/>
        </a:xfrm>
        <a:custGeom>
          <a:avLst/>
          <a:gdLst/>
          <a:ahLst/>
          <a:cxnLst/>
          <a:rect l="0" t="0" r="0" b="0"/>
          <a:pathLst>
            <a:path>
              <a:moveTo>
                <a:pt x="3157375" y="523069"/>
              </a:moveTo>
              <a:arcTo wR="1863014" hR="1863014" stAng="18840519" swAng="1267195"/>
            </a:path>
          </a:pathLst>
        </a:custGeom>
        <a:noFill/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B11E62-B435-41BE-A8DC-409084F3B0CC}">
      <dsp:nvSpPr>
        <dsp:cNvPr id="0" name=""/>
        <dsp:cNvSpPr/>
      </dsp:nvSpPr>
      <dsp:spPr>
        <a:xfrm>
          <a:off x="4802405" y="1851801"/>
          <a:ext cx="2249998" cy="11520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b="1" kern="1200" dirty="0"/>
            <a:t>What </a:t>
          </a:r>
          <a:r>
            <a:rPr lang="en-GB" sz="1700" kern="1200" dirty="0"/>
            <a:t>do we provide today?</a:t>
          </a:r>
        </a:p>
      </dsp:txBody>
      <dsp:txXfrm>
        <a:off x="4858641" y="1908037"/>
        <a:ext cx="2137526" cy="1039528"/>
      </dsp:txXfrm>
    </dsp:sp>
    <dsp:sp modelId="{73B2E5FD-F9EF-4C84-8144-9D64FB21F152}">
      <dsp:nvSpPr>
        <dsp:cNvPr id="0" name=""/>
        <dsp:cNvSpPr/>
      </dsp:nvSpPr>
      <dsp:spPr>
        <a:xfrm>
          <a:off x="2201375" y="564786"/>
          <a:ext cx="3726029" cy="3726029"/>
        </a:xfrm>
        <a:custGeom>
          <a:avLst/>
          <a:gdLst/>
          <a:ahLst/>
          <a:cxnLst/>
          <a:rect l="0" t="0" r="0" b="0"/>
          <a:pathLst>
            <a:path>
              <a:moveTo>
                <a:pt x="3553241" y="2646567"/>
              </a:moveTo>
              <a:arcTo wR="1863014" hR="1863014" stAng="1492286" swAng="1267195"/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251AFA-C957-40AE-8885-DB635FF01C66}">
      <dsp:nvSpPr>
        <dsp:cNvPr id="0" name=""/>
        <dsp:cNvSpPr/>
      </dsp:nvSpPr>
      <dsp:spPr>
        <a:xfrm>
          <a:off x="2939390" y="3714815"/>
          <a:ext cx="2249998" cy="11520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b="1" kern="1200" dirty="0"/>
            <a:t>What</a:t>
          </a:r>
          <a:r>
            <a:rPr lang="en-GB" sz="1700" kern="1200" dirty="0"/>
            <a:t> is our (additional) value proposition for tomorrow?</a:t>
          </a:r>
        </a:p>
      </dsp:txBody>
      <dsp:txXfrm>
        <a:off x="2995626" y="3771051"/>
        <a:ext cx="2137526" cy="1039528"/>
      </dsp:txXfrm>
    </dsp:sp>
    <dsp:sp modelId="{CD5E6AA5-2302-47A6-B81A-628330E723D4}">
      <dsp:nvSpPr>
        <dsp:cNvPr id="0" name=""/>
        <dsp:cNvSpPr/>
      </dsp:nvSpPr>
      <dsp:spPr>
        <a:xfrm>
          <a:off x="2201375" y="564786"/>
          <a:ext cx="3726029" cy="3726029"/>
        </a:xfrm>
        <a:custGeom>
          <a:avLst/>
          <a:gdLst/>
          <a:ahLst/>
          <a:cxnLst/>
          <a:rect l="0" t="0" r="0" b="0"/>
          <a:pathLst>
            <a:path>
              <a:moveTo>
                <a:pt x="568653" y="3202959"/>
              </a:moveTo>
              <a:arcTo wR="1863014" hR="1863014" stAng="8040519" swAng="1267195"/>
            </a:path>
          </a:pathLst>
        </a:custGeom>
        <a:noFill/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9ACA6E-992A-443F-BA06-FFB7A3A15392}">
      <dsp:nvSpPr>
        <dsp:cNvPr id="0" name=""/>
        <dsp:cNvSpPr/>
      </dsp:nvSpPr>
      <dsp:spPr>
        <a:xfrm>
          <a:off x="1075595" y="1851801"/>
          <a:ext cx="2251559" cy="11520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b="1" kern="1200" dirty="0"/>
            <a:t>How</a:t>
          </a:r>
          <a:r>
            <a:rPr lang="en-GB" sz="1700" kern="1200" dirty="0"/>
            <a:t> will we make that happen?</a:t>
          </a:r>
        </a:p>
      </dsp:txBody>
      <dsp:txXfrm>
        <a:off x="1131831" y="1908037"/>
        <a:ext cx="2139087" cy="1039528"/>
      </dsp:txXfrm>
    </dsp:sp>
    <dsp:sp modelId="{987A7380-47BB-4022-882D-E6E22CEA1751}">
      <dsp:nvSpPr>
        <dsp:cNvPr id="0" name=""/>
        <dsp:cNvSpPr/>
      </dsp:nvSpPr>
      <dsp:spPr>
        <a:xfrm>
          <a:off x="2201375" y="564786"/>
          <a:ext cx="3726029" cy="3726029"/>
        </a:xfrm>
        <a:custGeom>
          <a:avLst/>
          <a:gdLst/>
          <a:ahLst/>
          <a:cxnLst/>
          <a:rect l="0" t="0" r="0" b="0"/>
          <a:pathLst>
            <a:path>
              <a:moveTo>
                <a:pt x="172787" y="1079461"/>
              </a:moveTo>
              <a:arcTo wR="1863014" hR="1863014" stAng="12292286" swAng="1267195"/>
            </a:path>
          </a:pathLst>
        </a:custGeom>
        <a:noFill/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88A7A6C-5732-FEE1-AF10-21A12E62E7A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67C1A7-0971-6381-B96E-13EE263BB82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D0B8D-0B37-44A0-8240-7090541760B9}" type="datetimeFigureOut">
              <a:rPr lang="en-GB" smtClean="0"/>
              <a:t>2022-09-06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12E929-366A-3D84-EF89-784242BFFDD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777798-02BB-0DFF-919E-4CB31444BDC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128EBD-A9B3-4153-ACB2-C93BD3F817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07951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B7FD71-DE7D-47EA-BD5F-935596C85A92}" type="datetimeFigureOut">
              <a:rPr lang="en-US" smtClean="0"/>
              <a:t>9/6/2022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B89DD0-1E8D-4B61-ADE9-B87318B81B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534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89DD0-1E8D-4B61-ADE9-B87318B81BF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230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89DD0-1E8D-4B61-ADE9-B87318B81BF8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3093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89DD0-1E8D-4B61-ADE9-B87318B81BF8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70130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B89DD0-1E8D-4B61-ADE9-B87318B81BF8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0740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8963526" cy="6858000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31767" y="1828801"/>
            <a:ext cx="4296879" cy="1819274"/>
          </a:xfrm>
          <a:solidFill>
            <a:schemeClr val="bg1">
              <a:alpha val="90000"/>
            </a:schemeClr>
          </a:solidFill>
        </p:spPr>
        <p:txBody>
          <a:bodyPr lIns="502920" bIns="137160" anchor="b">
            <a:normAutofit/>
          </a:bodyPr>
          <a:lstStyle>
            <a:lvl1pPr algn="l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1767" y="3648075"/>
            <a:ext cx="4296880" cy="1204118"/>
          </a:xfrm>
          <a:solidFill>
            <a:schemeClr val="bg1">
              <a:alpha val="90000"/>
            </a:schemeClr>
          </a:solidFill>
        </p:spPr>
        <p:txBody>
          <a:bodyPr lIns="502920">
            <a:normAutofit/>
          </a:bodyPr>
          <a:lstStyle>
            <a:lvl1pPr marL="0" indent="0" algn="l"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03CBD5-B99D-3488-E8CD-B120BE39F9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6297" y="316209"/>
            <a:ext cx="741660" cy="64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4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254E19-743D-809A-CE07-1194CCA2B0C4}"/>
              </a:ext>
            </a:extLst>
          </p:cNvPr>
          <p:cNvSpPr txBox="1"/>
          <p:nvPr userDrawn="1"/>
        </p:nvSpPr>
        <p:spPr>
          <a:xfrm>
            <a:off x="0" y="337930"/>
            <a:ext cx="4393583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solidFill>
                  <a:srgbClr val="C9E8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  <a:p>
            <a:r>
              <a:rPr lang="en-GB" sz="9600" dirty="0">
                <a:solidFill>
                  <a:srgbClr val="C9E8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en-GB" sz="16600" dirty="0">
                <a:solidFill>
                  <a:srgbClr val="C9E8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DFBA353-19B1-4A04-A7EE-345F93C189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48399" y="621682"/>
            <a:ext cx="5486400" cy="5595812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F15B60AE-D6AB-472C-8342-2A3EB53493C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93583" y="1273262"/>
            <a:ext cx="3001534" cy="4464845"/>
          </a:xfrm>
          <a:solidFill>
            <a:srgbClr val="C9E8FF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6AF8EFB-71D5-4AE7-634E-22D0A9D60D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371614"/>
            <a:ext cx="3463274" cy="2514586"/>
          </a:xfrm>
        </p:spPr>
        <p:txBody>
          <a:bodyPr anchor="t" anchorCtr="0">
            <a:normAutofit/>
          </a:bodyPr>
          <a:lstStyle>
            <a:lvl1pPr>
              <a:defRPr sz="28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quote    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BB44880F-9352-652F-9347-5C449301D93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7201" y="4044452"/>
            <a:ext cx="3463274" cy="840370"/>
          </a:xfrm>
        </p:spPr>
        <p:txBody>
          <a:bodyPr>
            <a:normAutofit/>
          </a:bodyPr>
          <a:lstStyle>
            <a:lvl1pPr marL="0" indent="0" algn="r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ts val="2400"/>
              </a:lnSpc>
              <a:buFont typeface="Arial" panose="020B0604020202020204" pitchFamily="34" charset="0"/>
              <a:buNone/>
              <a:defRPr sz="16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ts val="2400"/>
              </a:lnSpc>
              <a:buFont typeface="Arial" panose="020B0604020202020204" pitchFamily="34" charset="0"/>
              <a:buNone/>
              <a:defRPr sz="16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ts val="2400"/>
              </a:lnSpc>
              <a:buFont typeface="Arial" panose="020B0604020202020204" pitchFamily="34" charset="0"/>
              <a:buNone/>
              <a:defRPr sz="16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ts val="2400"/>
              </a:lnSpc>
              <a:buFont typeface="Arial" panose="020B0604020202020204" pitchFamily="34" charset="0"/>
              <a:buNone/>
              <a:defRPr sz="16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1784C16-7DC6-A6CB-FC4A-3BBCE78664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6217494"/>
            <a:ext cx="61857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947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2776643-6C33-46CD-A918-AB0CEA571F00}"/>
              </a:ext>
            </a:extLst>
          </p:cNvPr>
          <p:cNvSpPr/>
          <p:nvPr userDrawn="1"/>
        </p:nvSpPr>
        <p:spPr>
          <a:xfrm>
            <a:off x="6086475" y="1455821"/>
            <a:ext cx="5638800" cy="4678280"/>
          </a:xfrm>
          <a:prstGeom prst="rect">
            <a:avLst/>
          </a:prstGeom>
          <a:solidFill>
            <a:srgbClr val="E5F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B6E62D2-A055-4712-92CC-4B02419D51FB}"/>
              </a:ext>
            </a:extLst>
          </p:cNvPr>
          <p:cNvSpPr/>
          <p:nvPr userDrawn="1"/>
        </p:nvSpPr>
        <p:spPr>
          <a:xfrm>
            <a:off x="457200" y="1455821"/>
            <a:ext cx="5638800" cy="4678280"/>
          </a:xfrm>
          <a:prstGeom prst="rect">
            <a:avLst/>
          </a:prstGeom>
          <a:solidFill>
            <a:srgbClr val="C9E8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289639" y="1687850"/>
            <a:ext cx="4341733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289640" y="2668171"/>
            <a:ext cx="4341732" cy="337067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780133" y="1687850"/>
            <a:ext cx="4703841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780134" y="2632075"/>
            <a:ext cx="4703840" cy="3406775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8F373FE6-ED8B-B85B-7D9C-D016CD8FB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68075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ABF0C00-C61C-743E-9A40-8FD76C6B1F8E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21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24C89FBE-3029-4F92-8308-F830BB1420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58712" y="1454400"/>
            <a:ext cx="3749040" cy="4660650"/>
          </a:xfrm>
          <a:prstGeom prst="rect">
            <a:avLst/>
          </a:prstGeom>
          <a:solidFill>
            <a:srgbClr val="E5F4F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E0A4C88-FF32-4096-9EA9-EC22D3682F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211097" y="1454400"/>
            <a:ext cx="3749040" cy="4660650"/>
          </a:xfrm>
          <a:prstGeom prst="rect">
            <a:avLst/>
          </a:prstGeom>
          <a:solidFill>
            <a:srgbClr val="E5F4FF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37559B-132E-4A6E-ADBE-41DB38EC80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3175" y="1454399"/>
            <a:ext cx="3747921" cy="4662049"/>
          </a:xfrm>
          <a:prstGeom prst="rect">
            <a:avLst/>
          </a:prstGeom>
          <a:solidFill>
            <a:srgbClr val="E5F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54493"/>
            <a:ext cx="2971800" cy="823912"/>
          </a:xfrm>
        </p:spPr>
        <p:txBody>
          <a:bodyPr anchor="b" anchorCtr="0">
            <a:noAutofit/>
          </a:bodyPr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478405"/>
            <a:ext cx="2971800" cy="3248025"/>
          </a:xfrm>
        </p:spPr>
        <p:txBody>
          <a:bodyPr>
            <a:normAutofit/>
          </a:bodyPr>
          <a:lstStyle>
            <a:lvl1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10188" y="1654493"/>
            <a:ext cx="2971800" cy="823912"/>
          </a:xfrm>
        </p:spPr>
        <p:txBody>
          <a:bodyPr anchor="b" anchorCtr="0">
            <a:noAutofit/>
          </a:bodyPr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10188" y="2478405"/>
            <a:ext cx="2971800" cy="3246120"/>
          </a:xfrm>
        </p:spPr>
        <p:txBody>
          <a:bodyPr>
            <a:normAutofit/>
          </a:bodyPr>
          <a:lstStyle>
            <a:lvl1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F7BCB16-19B7-48F6-94CD-563F439887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30134" y="1664018"/>
            <a:ext cx="2971800" cy="823912"/>
          </a:xfrm>
        </p:spPr>
        <p:txBody>
          <a:bodyPr anchor="b" anchorCtr="0">
            <a:noAutofit/>
          </a:bodyPr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8FBB2F8D-6092-468C-BA48-836286C6B7E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430134" y="2487930"/>
            <a:ext cx="2971800" cy="3246120"/>
          </a:xfrm>
        </p:spPr>
        <p:txBody>
          <a:bodyPr>
            <a:normAutofit/>
          </a:bodyPr>
          <a:lstStyle>
            <a:lvl1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7714EF60-DEA5-EC5C-617D-62B7EBEEB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9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18CD76E-19FA-129E-61F4-34616C8AA536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67733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CD82CB93-1324-F3E9-1517-3596CDAE23E8}"/>
              </a:ext>
            </a:extLst>
          </p:cNvPr>
          <p:cNvSpPr/>
          <p:nvPr userDrawn="1"/>
        </p:nvSpPr>
        <p:spPr>
          <a:xfrm>
            <a:off x="8200823" y="2892343"/>
            <a:ext cx="3528000" cy="3144236"/>
          </a:xfrm>
          <a:prstGeom prst="rect">
            <a:avLst/>
          </a:prstGeom>
          <a:noFill/>
          <a:ln w="28575">
            <a:solidFill>
              <a:srgbClr val="008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E86BF8-FF21-CBD2-A766-6DF10F500AF4}"/>
              </a:ext>
            </a:extLst>
          </p:cNvPr>
          <p:cNvSpPr/>
          <p:nvPr userDrawn="1"/>
        </p:nvSpPr>
        <p:spPr>
          <a:xfrm>
            <a:off x="4331749" y="2892343"/>
            <a:ext cx="3528000" cy="3144236"/>
          </a:xfrm>
          <a:prstGeom prst="rect">
            <a:avLst/>
          </a:prstGeom>
          <a:noFill/>
          <a:ln w="28575">
            <a:solidFill>
              <a:srgbClr val="00A4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4C89FBE-3029-4F92-8308-F830BB1420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200825" y="1454398"/>
            <a:ext cx="3528000" cy="1974601"/>
          </a:xfrm>
          <a:prstGeom prst="rect">
            <a:avLst/>
          </a:prstGeom>
          <a:solidFill>
            <a:srgbClr val="0082A9"/>
          </a:solidFill>
          <a:ln w="28575">
            <a:solidFill>
              <a:srgbClr val="008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166467A-6BE6-93D7-16C9-6127C15838C8}"/>
              </a:ext>
            </a:extLst>
          </p:cNvPr>
          <p:cNvSpPr/>
          <p:nvPr userDrawn="1"/>
        </p:nvSpPr>
        <p:spPr>
          <a:xfrm>
            <a:off x="466688" y="2892343"/>
            <a:ext cx="3528000" cy="3144236"/>
          </a:xfrm>
          <a:prstGeom prst="rect">
            <a:avLst/>
          </a:prstGeom>
          <a:noFill/>
          <a:ln w="28575">
            <a:solidFill>
              <a:srgbClr val="019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E0A4C88-FF32-4096-9EA9-EC22D3682F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331999" y="1454398"/>
            <a:ext cx="3528000" cy="1974601"/>
          </a:xfrm>
          <a:prstGeom prst="rect">
            <a:avLst/>
          </a:prstGeom>
          <a:solidFill>
            <a:srgbClr val="00A4A9"/>
          </a:solidFill>
          <a:ln w="28575">
            <a:solidFill>
              <a:srgbClr val="00A4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37559B-132E-4A6E-ADBE-41DB38EC80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3175" y="1454398"/>
            <a:ext cx="3528000" cy="1974601"/>
          </a:xfrm>
          <a:prstGeom prst="rect">
            <a:avLst/>
          </a:prstGeom>
          <a:solidFill>
            <a:srgbClr val="0194CB"/>
          </a:solidFill>
          <a:ln w="28575">
            <a:solidFill>
              <a:srgbClr val="019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40775" y="2629070"/>
            <a:ext cx="2971800" cy="498370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41275" y="3645982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09849" y="2629070"/>
            <a:ext cx="2971800" cy="498369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F7BCB16-19B7-48F6-94CD-563F439887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78923" y="2629071"/>
            <a:ext cx="2971800" cy="522042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7714EF60-DEA5-EC5C-617D-62B7EBEEB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9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8EE670F3-BBA3-81EB-575E-885858F502C5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4585703" y="3648075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DB8138F5-0878-DF6C-9731-42A170A3EE2D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454527" y="3648075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38327E9-AAA0-3EF4-B04F-62A676355E9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177103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sp>
        <p:nvSpPr>
          <p:cNvPr id="21" name="Picture Placeholder 7">
            <a:extLst>
              <a:ext uri="{FF2B5EF4-FFF2-40B4-BE49-F238E27FC236}">
                <a16:creationId xmlns:a16="http://schemas.microsoft.com/office/drawing/2014/main" id="{785769BB-1917-7BB5-2737-9CED530C3C3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043128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7D80D9CB-6816-D3C8-DAD6-380BC90C4E1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915251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12140D2-B427-0AFA-EAB8-77D12812989C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19631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-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CD82CB93-1324-F3E9-1517-3596CDAE23E8}"/>
              </a:ext>
            </a:extLst>
          </p:cNvPr>
          <p:cNvSpPr/>
          <p:nvPr userDrawn="1"/>
        </p:nvSpPr>
        <p:spPr>
          <a:xfrm>
            <a:off x="8200823" y="2892343"/>
            <a:ext cx="3528000" cy="3144236"/>
          </a:xfrm>
          <a:prstGeom prst="rect">
            <a:avLst/>
          </a:prstGeom>
          <a:noFill/>
          <a:ln w="28575">
            <a:solidFill>
              <a:srgbClr val="F494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E86BF8-FF21-CBD2-A766-6DF10F500AF4}"/>
              </a:ext>
            </a:extLst>
          </p:cNvPr>
          <p:cNvSpPr/>
          <p:nvPr userDrawn="1"/>
        </p:nvSpPr>
        <p:spPr>
          <a:xfrm>
            <a:off x="4331749" y="2892343"/>
            <a:ext cx="3528000" cy="3144236"/>
          </a:xfrm>
          <a:prstGeom prst="rect">
            <a:avLst/>
          </a:prstGeom>
          <a:noFill/>
          <a:ln w="28575">
            <a:solidFill>
              <a:srgbClr val="6BA9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4C89FBE-3029-4F92-8308-F830BB1420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200825" y="1454398"/>
            <a:ext cx="3528000" cy="1974601"/>
          </a:xfrm>
          <a:prstGeom prst="rect">
            <a:avLst/>
          </a:prstGeom>
          <a:solidFill>
            <a:srgbClr val="F49416"/>
          </a:solidFill>
          <a:ln w="28575">
            <a:solidFill>
              <a:srgbClr val="F494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166467A-6BE6-93D7-16C9-6127C15838C8}"/>
              </a:ext>
            </a:extLst>
          </p:cNvPr>
          <p:cNvSpPr/>
          <p:nvPr userDrawn="1"/>
        </p:nvSpPr>
        <p:spPr>
          <a:xfrm>
            <a:off x="466688" y="2892343"/>
            <a:ext cx="3528000" cy="3144236"/>
          </a:xfrm>
          <a:prstGeom prst="rect">
            <a:avLst/>
          </a:prstGeom>
          <a:noFill/>
          <a:ln w="28575">
            <a:solidFill>
              <a:srgbClr val="A90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E0A4C88-FF32-4096-9EA9-EC22D3682F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331999" y="1454398"/>
            <a:ext cx="3528000" cy="1974601"/>
          </a:xfrm>
          <a:prstGeom prst="rect">
            <a:avLst/>
          </a:prstGeom>
          <a:solidFill>
            <a:srgbClr val="6BA906"/>
          </a:solidFill>
          <a:ln w="28575">
            <a:solidFill>
              <a:srgbClr val="6BA9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37559B-132E-4A6E-ADBE-41DB38EC80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3175" y="1454398"/>
            <a:ext cx="3528000" cy="1974601"/>
          </a:xfrm>
          <a:prstGeom prst="rect">
            <a:avLst/>
          </a:prstGeom>
          <a:solidFill>
            <a:srgbClr val="A90060"/>
          </a:solidFill>
          <a:ln w="28575">
            <a:solidFill>
              <a:srgbClr val="A90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40775" y="2629070"/>
            <a:ext cx="2971800" cy="498370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41275" y="3645982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09849" y="2629070"/>
            <a:ext cx="2971800" cy="498369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F7BCB16-19B7-48F6-94CD-563F439887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78923" y="2629071"/>
            <a:ext cx="2971800" cy="522042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7714EF60-DEA5-EC5C-617D-62B7EBEEB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9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8EE670F3-BBA3-81EB-575E-885858F502C5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4585703" y="3648075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DB8138F5-0878-DF6C-9731-42A170A3EE2D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454527" y="3648075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38327E9-AAA0-3EF4-B04F-62A676355E9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177103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sp>
        <p:nvSpPr>
          <p:cNvPr id="21" name="Picture Placeholder 7">
            <a:extLst>
              <a:ext uri="{FF2B5EF4-FFF2-40B4-BE49-F238E27FC236}">
                <a16:creationId xmlns:a16="http://schemas.microsoft.com/office/drawing/2014/main" id="{785769BB-1917-7BB5-2737-9CED530C3C3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043128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7D80D9CB-6816-D3C8-DAD6-380BC90C4E1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915251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7AC4878-524F-49DC-E8D7-5DA77FC9ADDC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25638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7B56DF65-07B3-366A-5B0A-6B995B68E33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515350" y="674688"/>
            <a:ext cx="3219450" cy="5622925"/>
          </a:xfrm>
          <a:solidFill>
            <a:srgbClr val="E5F4FF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CA4DC27-A467-4265-AAB1-754D3F86C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"/>
            <a:ext cx="5871411" cy="6858000"/>
          </a:xfrm>
          <a:prstGeom prst="rect">
            <a:avLst/>
          </a:prstGeom>
          <a:solidFill>
            <a:srgbClr val="C9E8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B5ED18-7A07-47F1-8056-CD86B076AF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179" y="541425"/>
            <a:ext cx="5009147" cy="938458"/>
          </a:xfrm>
        </p:spPr>
        <p:txBody>
          <a:bodyPr>
            <a:normAutofit/>
          </a:bodyPr>
          <a:lstStyle>
            <a:lvl1pPr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C9CC7B6-D9ED-464B-8206-98055EB53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52351"/>
            <a:ext cx="5009146" cy="4275387"/>
          </a:xfrm>
        </p:spPr>
        <p:txBody>
          <a:bodyPr>
            <a:normAutofit/>
          </a:bodyPr>
          <a:lstStyle>
            <a:lvl1pPr marL="0" indent="0">
              <a:lnSpc>
                <a:spcPts val="2400"/>
              </a:lnSpc>
              <a:buNone/>
              <a:defRPr sz="1800" spc="30" baseline="0"/>
            </a:lvl1pPr>
            <a:lvl2pPr marL="457200" indent="0">
              <a:lnSpc>
                <a:spcPts val="2400"/>
              </a:lnSpc>
              <a:buNone/>
              <a:defRPr sz="1800" spc="30" baseline="0"/>
            </a:lvl2pPr>
            <a:lvl3pPr marL="914400" indent="0">
              <a:lnSpc>
                <a:spcPts val="2400"/>
              </a:lnSpc>
              <a:buNone/>
              <a:defRPr sz="1800" spc="30" baseline="0"/>
            </a:lvl3pPr>
            <a:lvl4pPr marL="1371600" indent="0">
              <a:lnSpc>
                <a:spcPts val="2400"/>
              </a:lnSpc>
              <a:buNone/>
              <a:defRPr sz="1800" spc="30" baseline="0"/>
            </a:lvl4pPr>
            <a:lvl5pPr marL="1828800" indent="0">
              <a:lnSpc>
                <a:spcPts val="2400"/>
              </a:lnSpc>
              <a:buNone/>
              <a:defRPr sz="1800" spc="30" baseline="0"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743C040-0A81-4A38-879D-07BBD18423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2362" y="1568200"/>
            <a:ext cx="2747209" cy="3689599"/>
          </a:xfrm>
          <a:solidFill>
            <a:srgbClr val="C9E8FF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ECD4F1A-6F57-E0D7-EC40-70543CBAD300}"/>
              </a:ext>
            </a:extLst>
          </p:cNvPr>
          <p:cNvCxnSpPr/>
          <p:nvPr userDrawn="1"/>
        </p:nvCxnSpPr>
        <p:spPr>
          <a:xfrm>
            <a:off x="-45553" y="1568201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F5E76475-EA6B-21A9-4C83-6AE225A194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159CEC2-6AB9-6B11-9DE6-3BCF45349C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6217494"/>
            <a:ext cx="61857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46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8963526" cy="6858000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31767" y="1828801"/>
            <a:ext cx="4296879" cy="1819274"/>
          </a:xfrm>
          <a:solidFill>
            <a:schemeClr val="bg1">
              <a:alpha val="90000"/>
            </a:schemeClr>
          </a:solidFill>
        </p:spPr>
        <p:txBody>
          <a:bodyPr lIns="502920" bIns="137160" anchor="b">
            <a:normAutofit/>
          </a:bodyPr>
          <a:lstStyle>
            <a:lvl1pPr algn="l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31767" y="3648075"/>
            <a:ext cx="4296880" cy="1204118"/>
          </a:xfrm>
          <a:solidFill>
            <a:schemeClr val="bg1">
              <a:alpha val="90000"/>
            </a:schemeClr>
          </a:solidFill>
        </p:spPr>
        <p:txBody>
          <a:bodyPr lIns="502920">
            <a:normAutofit/>
          </a:bodyPr>
          <a:lstStyle>
            <a:lvl1pPr marL="0" indent="0" algn="l"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text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03CBD5-B99D-3488-E8CD-B120BE39F9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6297" y="316209"/>
            <a:ext cx="741660" cy="64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004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event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8963526" cy="6858000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31767" y="1828801"/>
            <a:ext cx="4296879" cy="1819274"/>
          </a:xfrm>
          <a:solidFill>
            <a:schemeClr val="bg1">
              <a:alpha val="90000"/>
            </a:schemeClr>
          </a:solidFill>
        </p:spPr>
        <p:txBody>
          <a:bodyPr lIns="502920" bIns="137160" anchor="b">
            <a:normAutofit/>
          </a:bodyPr>
          <a:lstStyle>
            <a:lvl1pPr algn="l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1767" y="3648074"/>
            <a:ext cx="4296880" cy="1952625"/>
          </a:xfrm>
          <a:solidFill>
            <a:schemeClr val="bg1">
              <a:alpha val="90000"/>
            </a:schemeClr>
          </a:solidFill>
        </p:spPr>
        <p:txBody>
          <a:bodyPr lIns="502920">
            <a:normAutofit/>
          </a:bodyPr>
          <a:lstStyle>
            <a:lvl1pPr marL="0" indent="0" algn="l"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03CBD5-B99D-3488-E8CD-B120BE39F9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6297" y="316209"/>
            <a:ext cx="741660" cy="64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68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556C8C1-E81C-436D-A310-A71CAAE33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48400" y="533401"/>
            <a:ext cx="5486400" cy="5433946"/>
          </a:xfrm>
          <a:prstGeom prst="rect">
            <a:avLst/>
          </a:prstGeom>
          <a:solidFill>
            <a:srgbClr val="E5F4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B5ED18-7A07-47F1-8056-CD86B076AF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2103121"/>
            <a:ext cx="3019926" cy="1193532"/>
          </a:xfrm>
        </p:spPr>
        <p:txBody>
          <a:bodyPr anchor="b" anchorCtr="0">
            <a:normAutofit/>
          </a:bodyPr>
          <a:lstStyle>
            <a:lvl1pPr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28B1CE2-91FA-4E2B-8543-3B0F79B480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07468" y="890653"/>
            <a:ext cx="3795053" cy="4727775"/>
          </a:xfrm>
          <a:solidFill>
            <a:srgbClr val="C9E8FF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0F7B6DF9-E76A-44ED-B84C-1391CD5D559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02742" y="1034399"/>
            <a:ext cx="3429000" cy="4319337"/>
          </a:xfrm>
        </p:spPr>
        <p:txBody>
          <a:bodyPr anchor="ctr" anchorCtr="0">
            <a:normAutofit/>
          </a:bodyPr>
          <a:lstStyle>
            <a:lvl1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42950" indent="-28575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2pPr>
            <a:lvl3pPr marL="1200150" indent="-28575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3pPr>
            <a:lvl4pPr marL="1657350" indent="-28575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4pPr>
            <a:lvl5pPr marL="2114550" indent="-28575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CF3A507-2317-5869-357D-78FD3801A10F}"/>
              </a:ext>
            </a:extLst>
          </p:cNvPr>
          <p:cNvCxnSpPr/>
          <p:nvPr userDrawn="1"/>
        </p:nvCxnSpPr>
        <p:spPr>
          <a:xfrm>
            <a:off x="0" y="3428683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48FAB769-C2BC-781C-75EA-6FD1CBEE5D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6217494"/>
            <a:ext cx="61857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385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28B1CE2-91FA-4E2B-8543-3B0F79B480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4261607" cy="6858000"/>
          </a:xfrm>
          <a:solidFill>
            <a:srgbClr val="C9E8FF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4C2C3F7-8611-4C35-8251-0FD61D72D6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60525" y="1624263"/>
            <a:ext cx="7074273" cy="4487775"/>
          </a:xfrm>
        </p:spPr>
        <p:txBody>
          <a:bodyPr>
            <a:normAutofit/>
          </a:bodyPr>
          <a:lstStyle>
            <a:lvl1pPr marL="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B1984A7C-795D-A5F6-A95A-4061B7DC90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0525" y="316210"/>
            <a:ext cx="7074273" cy="89897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48CE242-E13D-025E-C144-17C02599A229}"/>
              </a:ext>
            </a:extLst>
          </p:cNvPr>
          <p:cNvCxnSpPr/>
          <p:nvPr userDrawn="1"/>
        </p:nvCxnSpPr>
        <p:spPr>
          <a:xfrm>
            <a:off x="3659028" y="1315539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5BBA254-544D-0FBD-FC9F-8BA4E4D816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92B0203-D266-C122-2FF1-5533817FA3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6217494"/>
            <a:ext cx="61857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654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24" y="-2"/>
            <a:ext cx="12188952" cy="4572000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4680284"/>
            <a:ext cx="9144000" cy="1199148"/>
          </a:xfrm>
        </p:spPr>
        <p:txBody>
          <a:bodyPr anchor="b">
            <a:normAutofit/>
          </a:bodyPr>
          <a:lstStyle>
            <a:lvl1pPr algn="ctr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5971507"/>
            <a:ext cx="9144000" cy="524794"/>
          </a:xfrm>
        </p:spPr>
        <p:txBody>
          <a:bodyPr>
            <a:normAutofit/>
          </a:bodyPr>
          <a:lstStyle>
            <a:lvl1pPr marL="0" indent="0" algn="ctr"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759191F-1993-9C98-FFCD-D5491D36D1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363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199" y="1467853"/>
            <a:ext cx="11277599" cy="4628147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BB02DA7A-87A6-8F20-5DE6-D3F1A9346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8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073A4-446F-2139-8A75-815E3F2F8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A4DA87-2C1F-FD4F-099A-507E7C5823DC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8207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199" y="1467853"/>
            <a:ext cx="11277599" cy="4628147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BB02DA7A-87A6-8F20-5DE6-D3F1A9346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8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073A4-446F-2139-8A75-815E3F2F8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5961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199" y="1467853"/>
            <a:ext cx="3712129" cy="4628147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BB02DA7A-87A6-8F20-5DE6-D3F1A9346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4911754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073A4-446F-2139-8A75-815E3F2F8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9">
            <a:extLst>
              <a:ext uri="{FF2B5EF4-FFF2-40B4-BE49-F238E27FC236}">
                <a16:creationId xmlns:a16="http://schemas.microsoft.com/office/drawing/2014/main" id="{757BA99E-4372-84F1-AD4A-53B7C1DD11F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48399" y="621682"/>
            <a:ext cx="5486400" cy="5595812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9">
            <a:extLst>
              <a:ext uri="{FF2B5EF4-FFF2-40B4-BE49-F238E27FC236}">
                <a16:creationId xmlns:a16="http://schemas.microsoft.com/office/drawing/2014/main" id="{CA32B9A6-ADA5-B0B4-3537-6F31285A76F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93583" y="1273262"/>
            <a:ext cx="3001534" cy="4464845"/>
          </a:xfrm>
          <a:solidFill>
            <a:srgbClr val="C9E8FF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F066FD0-B248-5867-6F97-A59EF2D4E245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4009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6858000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41292" y="4124825"/>
            <a:ext cx="4650708" cy="1460415"/>
          </a:xfrm>
          <a:solidFill>
            <a:schemeClr val="bg1">
              <a:alpha val="80000"/>
            </a:schemeClr>
          </a:solidFill>
        </p:spPr>
        <p:txBody>
          <a:bodyPr lIns="502920" bIns="137160" anchor="ctr" anchorCtr="0">
            <a:normAutofit/>
          </a:bodyPr>
          <a:lstStyle>
            <a:lvl1pPr algn="l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28B71A2-974D-5386-BAB9-71D4D0E9FC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6217494"/>
            <a:ext cx="61857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322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9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467858"/>
            <a:ext cx="11277600" cy="45459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5113363-2CC8-8D59-6591-18600A3A59A4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6217494"/>
            <a:ext cx="61857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8" r:id="rId2"/>
    <p:sldLayoutId id="2147483664" r:id="rId3"/>
    <p:sldLayoutId id="2147483665" r:id="rId4"/>
    <p:sldLayoutId id="2147483670" r:id="rId5"/>
    <p:sldLayoutId id="2147483672" r:id="rId6"/>
    <p:sldLayoutId id="2147483682" r:id="rId7"/>
    <p:sldLayoutId id="2147483679" r:id="rId8"/>
    <p:sldLayoutId id="2147483675" r:id="rId9"/>
    <p:sldLayoutId id="2147483654" r:id="rId10"/>
    <p:sldLayoutId id="2147483667" r:id="rId11"/>
    <p:sldLayoutId id="2147483680" r:id="rId12"/>
    <p:sldLayoutId id="2147483681" r:id="rId13"/>
    <p:sldLayoutId id="2147483668" r:id="rId14"/>
    <p:sldLayoutId id="2147483662" r:id="rId15"/>
    <p:sldLayoutId id="2147483677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 spc="30" baseline="0">
          <a:solidFill>
            <a:srgbClr val="0060A9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88" userDrawn="1">
          <p15:clr>
            <a:srgbClr val="547EBF"/>
          </p15:clr>
        </p15:guide>
        <p15:guide id="4" orient="horz" pos="240" userDrawn="1">
          <p15:clr>
            <a:srgbClr val="547EBF"/>
          </p15:clr>
        </p15:guide>
        <p15:guide id="5" pos="7392" userDrawn="1">
          <p15:clr>
            <a:srgbClr val="547EBF"/>
          </p15:clr>
        </p15:guide>
        <p15:guide id="6" orient="horz" pos="4080" userDrawn="1">
          <p15:clr>
            <a:srgbClr val="547EBF"/>
          </p15:clr>
        </p15:guide>
        <p15:guide id="7" pos="3960" userDrawn="1">
          <p15:clr>
            <a:srgbClr val="547EBF"/>
          </p15:clr>
        </p15:guide>
        <p15:guide id="8" pos="3720" userDrawn="1">
          <p15:clr>
            <a:srgbClr val="547EBF"/>
          </p15:clr>
        </p15:guide>
        <p15:guide id="9" pos="2112" userDrawn="1">
          <p15:clr>
            <a:srgbClr val="547EBF"/>
          </p15:clr>
        </p15:guide>
        <p15:guide id="10" pos="1848" userDrawn="1">
          <p15:clr>
            <a:srgbClr val="547EBF"/>
          </p15:clr>
        </p15:guide>
        <p15:guide id="11" pos="5568" userDrawn="1">
          <p15:clr>
            <a:srgbClr val="547EBF"/>
          </p15:clr>
        </p15:guide>
        <p15:guide id="12" pos="5832" userDrawn="1">
          <p15:clr>
            <a:srgbClr val="547EBF"/>
          </p15:clr>
        </p15:guide>
        <p15:guide id="13" pos="4968" userDrawn="1">
          <p15:clr>
            <a:srgbClr val="9FCC3B"/>
          </p15:clr>
        </p15:guide>
        <p15:guide id="14" pos="5208" userDrawn="1">
          <p15:clr>
            <a:srgbClr val="9FCC3B"/>
          </p15:clr>
        </p15:guide>
        <p15:guide id="15" pos="2712" userDrawn="1">
          <p15:clr>
            <a:srgbClr val="9FCC3B"/>
          </p15:clr>
        </p15:guide>
        <p15:guide id="16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E700099C-08E5-415B-A866-CD9A073DCD9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56" r="1778"/>
          <a:stretch/>
        </p:blipFill>
        <p:spPr>
          <a:xfrm>
            <a:off x="1" y="0"/>
            <a:ext cx="8963526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DF3D98-3C30-4CFC-8643-C81E829C8C2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defTabSz="3675063"/>
            <a:r>
              <a:rPr lang="en-US" dirty="0"/>
              <a:t>IEC Strategic Plan -</a:t>
            </a:r>
            <a:br>
              <a:rPr lang="en-US" dirty="0"/>
            </a:br>
            <a:r>
              <a:rPr lang="en-US" dirty="0"/>
              <a:t>Overview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68D447-28D3-4F5F-B2DC-FD67E901586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3088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ACAD8D-A5E2-823B-7E3D-E04B042C74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89640" y="1687851"/>
            <a:ext cx="4341732" cy="43510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58585A"/>
                </a:solidFill>
              </a:rPr>
              <a:t>CAB, MSB, SMB</a:t>
            </a:r>
            <a:r>
              <a:rPr lang="en-US" dirty="0">
                <a:solidFill>
                  <a:srgbClr val="58585A"/>
                </a:solidFill>
              </a:rPr>
              <a:t>: </a:t>
            </a:r>
            <a:r>
              <a:rPr lang="en-GB" sz="1600" dirty="0">
                <a:solidFill>
                  <a:srgbClr val="58585A"/>
                </a:solidFill>
                <a:effectLst/>
                <a:ea typeface="Times New Roman" panose="02020603050405020304" pitchFamily="18" charset="0"/>
              </a:rPr>
              <a:t>focused on the short term to medium term objectives</a:t>
            </a:r>
            <a:r>
              <a:rPr lang="en-US" sz="1600" dirty="0">
                <a:solidFill>
                  <a:srgbClr val="58585A"/>
                </a:solidFill>
                <a:effectLst/>
                <a:ea typeface="Times New Roman" panose="02020603050405020304" pitchFamily="18" charset="0"/>
              </a:rPr>
              <a:t>.</a:t>
            </a:r>
            <a:endParaRPr lang="en-US" dirty="0">
              <a:solidFill>
                <a:srgbClr val="58585A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58585A"/>
                </a:solidFill>
                <a:effectLst/>
                <a:ea typeface="Times New Roman" panose="02020603050405020304" pitchFamily="18" charset="0"/>
              </a:rPr>
              <a:t>Long term objectives can be identified and added to the individual Operational Plans as future (annual) planning.</a:t>
            </a:r>
          </a:p>
          <a:p>
            <a:endParaRPr lang="en-GB" sz="1600" dirty="0">
              <a:solidFill>
                <a:srgbClr val="58585A"/>
              </a:solidFill>
              <a:effectLst/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58585A"/>
                </a:solidFill>
              </a:rPr>
              <a:t>NCs</a:t>
            </a:r>
            <a:r>
              <a:rPr lang="en-GB" dirty="0">
                <a:solidFill>
                  <a:srgbClr val="58585A"/>
                </a:solidFill>
              </a:rPr>
              <a:t>: </a:t>
            </a:r>
            <a:r>
              <a:rPr lang="en-GB" sz="1600" dirty="0">
                <a:solidFill>
                  <a:srgbClr val="58585A"/>
                </a:solidFill>
                <a:effectLst/>
                <a:ea typeface="Times New Roman" panose="02020603050405020304" pitchFamily="18" charset="0"/>
              </a:rPr>
              <a:t>asked to voluntarily submit their input to Operational Plans.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58585A"/>
                </a:solidFill>
              </a:rPr>
              <a:t>Examples provided with a </a:t>
            </a:r>
            <a:r>
              <a:rPr lang="en-GB" sz="1600" dirty="0">
                <a:solidFill>
                  <a:srgbClr val="58585A"/>
                </a:solidFill>
                <a:effectLst/>
                <a:ea typeface="Times New Roman" panose="02020603050405020304" pitchFamily="18" charset="0"/>
              </a:rPr>
              <a:t>goal to encourage NCs to align their national priorities in support of the IEC Strategic Plan.</a:t>
            </a:r>
            <a:endParaRPr lang="en-US" dirty="0">
              <a:solidFill>
                <a:srgbClr val="58585A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4BAF8A-855C-8357-6806-E20658130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10</a:t>
            </a:fld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CCA4F2E7-871D-8AA6-3B28-DC6E40744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Operational Plans</a:t>
            </a:r>
          </a:p>
        </p:txBody>
      </p:sp>
      <p:graphicFrame>
        <p:nvGraphicFramePr>
          <p:cNvPr id="12" name="Content Placeholder 7">
            <a:extLst>
              <a:ext uri="{FF2B5EF4-FFF2-40B4-BE49-F238E27FC236}">
                <a16:creationId xmlns:a16="http://schemas.microsoft.com/office/drawing/2014/main" id="{312227AD-CA1B-3BEF-46CB-3CA0C7D440B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4575910"/>
              </p:ext>
            </p:extLst>
          </p:nvPr>
        </p:nvGraphicFramePr>
        <p:xfrm>
          <a:off x="6234717" y="1559854"/>
          <a:ext cx="5349144" cy="44789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74572">
                  <a:extLst>
                    <a:ext uri="{9D8B030D-6E8A-4147-A177-3AD203B41FA5}">
                      <a16:colId xmlns:a16="http://schemas.microsoft.com/office/drawing/2014/main" val="3163416315"/>
                    </a:ext>
                  </a:extLst>
                </a:gridCol>
                <a:gridCol w="2674572">
                  <a:extLst>
                    <a:ext uri="{9D8B030D-6E8A-4147-A177-3AD203B41FA5}">
                      <a16:colId xmlns:a16="http://schemas.microsoft.com/office/drawing/2014/main" val="1888741149"/>
                    </a:ext>
                  </a:extLst>
                </a:gridCol>
              </a:tblGrid>
              <a:tr h="765839">
                <a:tc>
                  <a:txBody>
                    <a:bodyPr/>
                    <a:lstStyle/>
                    <a:p>
                      <a:pPr marL="227965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</a:rPr>
                        <a:t>Strategic theme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87056" marR="87056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Leading entity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Operational Plan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Actions relating to themes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87056" marR="87056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2044430"/>
                  </a:ext>
                </a:extLst>
              </a:tr>
              <a:tr h="11603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effectLst/>
                          <a:latin typeface="+mn-lt"/>
                        </a:rPr>
                        <a:t>Enabling a digital and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effectLst/>
                          <a:latin typeface="+mn-lt"/>
                        </a:rPr>
                        <a:t>all- electric society</a:t>
                      </a:r>
                      <a:endParaRPr lang="en-US" sz="15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87056" marR="87056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b="0" dirty="0">
                          <a:effectLst/>
                          <a:latin typeface="+mn-lt"/>
                        </a:rPr>
                        <a:t> </a:t>
                      </a:r>
                      <a:endParaRPr lang="en-US" sz="1400" b="0" dirty="0">
                        <a:effectLst/>
                        <a:latin typeface="+mn-lt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CAB: 4 actions 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MSB: 2 actions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SMB: 3 actions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b="0" dirty="0">
                          <a:effectLst/>
                          <a:latin typeface="+mn-lt"/>
                        </a:rPr>
                        <a:t> </a:t>
                      </a:r>
                      <a:endParaRPr lang="en-US" sz="14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87056" marR="87056" marT="0" marB="0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686637"/>
                  </a:ext>
                </a:extLst>
              </a:tr>
              <a:tr h="127639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Fostering a sustainable world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87056" marR="87056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CAB: 5 actions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MSB: 4 actions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SMB: 2 Actions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87056" marR="87056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1442356"/>
                  </a:ext>
                </a:extLst>
              </a:tr>
              <a:tr h="127639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Leading on trust, inclusion and collaboration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87056" marR="87056" marT="0" marB="0" anchor="ctr">
                    <a:solidFill>
                      <a:srgbClr val="FA7A0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CAB: 5 actions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MSB: 2 actions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SMB: 3 actions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87056" marR="87056" marT="0" marB="0" anchor="ctr">
                    <a:solidFill>
                      <a:srgbClr val="FA7A0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55948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2848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56008D-D5AB-89C9-13A3-9BB2650622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6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7D411FB2-D589-FD7B-9AD3-37D823120F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1701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56008D-D5AB-89C9-13A3-9BB2650622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411FB2-D589-FD7B-9AD3-37D823120F0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245624" y="0"/>
            <a:ext cx="97007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3693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56008D-D5AB-89C9-13A3-9BB2650622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411FB2-D589-FD7B-9AD3-37D823120F0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245624" y="0"/>
            <a:ext cx="970075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9528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C6FF86A-29FF-841D-136B-AE8BDFDCD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Next steps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6BA264-9CE3-3F6C-AC4E-68CD1D7A6C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F0A8E0-0343-313B-CBA0-9136D5545ACD}"/>
              </a:ext>
            </a:extLst>
          </p:cNvPr>
          <p:cNvSpPr/>
          <p:nvPr/>
        </p:nvSpPr>
        <p:spPr>
          <a:xfrm>
            <a:off x="1855930" y="3429000"/>
            <a:ext cx="3420000" cy="560997"/>
          </a:xfrm>
          <a:prstGeom prst="rect">
            <a:avLst/>
          </a:prstGeom>
          <a:solidFill>
            <a:srgbClr val="F49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F728A02-19E4-1410-8B33-07BD40D01C26}"/>
              </a:ext>
            </a:extLst>
          </p:cNvPr>
          <p:cNvSpPr/>
          <p:nvPr/>
        </p:nvSpPr>
        <p:spPr>
          <a:xfrm>
            <a:off x="6292709" y="3429000"/>
            <a:ext cx="3420000" cy="560997"/>
          </a:xfrm>
          <a:prstGeom prst="rect">
            <a:avLst/>
          </a:prstGeom>
          <a:solidFill>
            <a:srgbClr val="A90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06F94C8-F368-FBC5-E7AC-148B78798721}"/>
              </a:ext>
            </a:extLst>
          </p:cNvPr>
          <p:cNvSpPr/>
          <p:nvPr/>
        </p:nvSpPr>
        <p:spPr>
          <a:xfrm>
            <a:off x="1855930" y="4044940"/>
            <a:ext cx="3420000" cy="1560730"/>
          </a:xfrm>
          <a:prstGeom prst="rect">
            <a:avLst/>
          </a:prstGeom>
          <a:solidFill>
            <a:srgbClr val="F49416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B180358-E2CC-1D4C-4FF3-4337F507CD93}"/>
              </a:ext>
            </a:extLst>
          </p:cNvPr>
          <p:cNvSpPr/>
          <p:nvPr/>
        </p:nvSpPr>
        <p:spPr>
          <a:xfrm>
            <a:off x="6292709" y="4044940"/>
            <a:ext cx="3420000" cy="1560730"/>
          </a:xfrm>
          <a:prstGeom prst="rect">
            <a:avLst/>
          </a:prstGeom>
          <a:solidFill>
            <a:srgbClr val="A90060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835CFD2-81B5-03CE-3623-4143703B276F}"/>
              </a:ext>
            </a:extLst>
          </p:cNvPr>
          <p:cNvSpPr txBox="1"/>
          <p:nvPr/>
        </p:nvSpPr>
        <p:spPr>
          <a:xfrm>
            <a:off x="1918159" y="4213904"/>
            <a:ext cx="32800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1800" dirty="0">
                <a:solidFill>
                  <a:srgbClr val="58585A"/>
                </a:solidFill>
              </a:rPr>
              <a:t>Strategic Plan for </a:t>
            </a:r>
          </a:p>
          <a:p>
            <a:pPr lvl="0" algn="ctr"/>
            <a:r>
              <a:rPr lang="en-US" sz="1800" dirty="0">
                <a:solidFill>
                  <a:srgbClr val="58585A"/>
                </a:solidFill>
              </a:rPr>
              <a:t>IEC Community and Stakeholders beyond the </a:t>
            </a:r>
          </a:p>
          <a:p>
            <a:pPr lvl="0" algn="ctr"/>
            <a:r>
              <a:rPr lang="en-US" sz="1800" dirty="0">
                <a:solidFill>
                  <a:srgbClr val="58585A"/>
                </a:solidFill>
              </a:rPr>
              <a:t>IEC Community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A96C736-B27A-F65D-0D5F-E4D5613825A8}"/>
              </a:ext>
            </a:extLst>
          </p:cNvPr>
          <p:cNvSpPr txBox="1"/>
          <p:nvPr/>
        </p:nvSpPr>
        <p:spPr>
          <a:xfrm>
            <a:off x="6354939" y="4213903"/>
            <a:ext cx="3266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Implementation of the Operational Plans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8F4DFBC-7E1D-7F03-9F77-C3DA6D3C14E8}"/>
              </a:ext>
            </a:extLst>
          </p:cNvPr>
          <p:cNvSpPr txBox="1"/>
          <p:nvPr/>
        </p:nvSpPr>
        <p:spPr>
          <a:xfrm>
            <a:off x="1911738" y="3529257"/>
            <a:ext cx="3286427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85E09B-4FB9-DCCA-5225-17125A3E2249}"/>
              </a:ext>
            </a:extLst>
          </p:cNvPr>
          <p:cNvSpPr txBox="1"/>
          <p:nvPr/>
        </p:nvSpPr>
        <p:spPr>
          <a:xfrm>
            <a:off x="6339907" y="3520248"/>
            <a:ext cx="3281172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Action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1AED604-A506-109C-5F6C-AF015B74E530}"/>
              </a:ext>
            </a:extLst>
          </p:cNvPr>
          <p:cNvGrpSpPr/>
          <p:nvPr/>
        </p:nvGrpSpPr>
        <p:grpSpPr>
          <a:xfrm>
            <a:off x="2812589" y="1564661"/>
            <a:ext cx="1484724" cy="1484724"/>
            <a:chOff x="7531659" y="1569584"/>
            <a:chExt cx="1484724" cy="1484724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AAD345A-01C7-4675-DAD7-B6CB9BA028C0}"/>
                </a:ext>
              </a:extLst>
            </p:cNvPr>
            <p:cNvGrpSpPr/>
            <p:nvPr/>
          </p:nvGrpSpPr>
          <p:grpSpPr>
            <a:xfrm>
              <a:off x="7531659" y="1569584"/>
              <a:ext cx="1484724" cy="1484724"/>
              <a:chOff x="7531659" y="1569584"/>
              <a:chExt cx="1484724" cy="1484724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6C19CBC1-107B-EDAE-3B3B-C8A6C65A89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97499" y="1629252"/>
                <a:ext cx="1359218" cy="1359218"/>
              </a:xfrm>
              <a:prstGeom prst="ellipse">
                <a:avLst/>
              </a:prstGeom>
              <a:solidFill>
                <a:srgbClr val="F49416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solidFill>
                    <a:schemeClr val="accent2"/>
                  </a:solidFill>
                  <a:latin typeface="+mn-lt"/>
                </a:endParaRPr>
              </a:p>
            </p:txBody>
          </p:sp>
          <p:sp>
            <p:nvSpPr>
              <p:cNvPr id="17" name="Oval 21">
                <a:extLst>
                  <a:ext uri="{FF2B5EF4-FFF2-40B4-BE49-F238E27FC236}">
                    <a16:creationId xmlns:a16="http://schemas.microsoft.com/office/drawing/2014/main" id="{484AD104-5914-48A3-11C7-78E9AAC649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31659" y="1569584"/>
                <a:ext cx="1484724" cy="1484724"/>
              </a:xfrm>
              <a:prstGeom prst="ellipse">
                <a:avLst/>
              </a:prstGeom>
              <a:noFill/>
              <a:ln w="19050" cap="flat">
                <a:solidFill>
                  <a:srgbClr val="F494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C0D0756D-AB33-BF40-3759-C2B175FB7D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7905940" y="1937168"/>
              <a:ext cx="751413" cy="751413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FFEE032-D8E9-BF42-3C36-A272BF5311F6}"/>
              </a:ext>
            </a:extLst>
          </p:cNvPr>
          <p:cNvGrpSpPr/>
          <p:nvPr/>
        </p:nvGrpSpPr>
        <p:grpSpPr>
          <a:xfrm>
            <a:off x="7260347" y="1564661"/>
            <a:ext cx="1484724" cy="1484724"/>
            <a:chOff x="9701703" y="1578441"/>
            <a:chExt cx="1484724" cy="1484724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9BF6C5A3-9DBD-BD97-5BEA-1F1580D7AC2E}"/>
                </a:ext>
              </a:extLst>
            </p:cNvPr>
            <p:cNvGrpSpPr/>
            <p:nvPr/>
          </p:nvGrpSpPr>
          <p:grpSpPr>
            <a:xfrm>
              <a:off x="9701703" y="1578441"/>
              <a:ext cx="1484724" cy="1484724"/>
              <a:chOff x="9701703" y="1578441"/>
              <a:chExt cx="1484724" cy="1484724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509D6508-E726-C150-01CD-0443E160CB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7543" y="1638109"/>
                <a:ext cx="1359218" cy="1359218"/>
              </a:xfrm>
              <a:prstGeom prst="ellipse">
                <a:avLst/>
              </a:prstGeom>
              <a:solidFill>
                <a:srgbClr val="A90060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solidFill>
                    <a:schemeClr val="accent2"/>
                  </a:solidFill>
                  <a:latin typeface="+mn-lt"/>
                </a:endParaRP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565C089D-592F-E6F1-3962-9CCCF417C3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01703" y="1578441"/>
                <a:ext cx="1484724" cy="1484724"/>
              </a:xfrm>
              <a:prstGeom prst="ellipse">
                <a:avLst/>
              </a:prstGeom>
              <a:noFill/>
              <a:ln w="19050" cap="flat">
                <a:solidFill>
                  <a:srgbClr val="A9006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133AD2A3-AF18-9255-59FC-67250F614F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10075984" y="1946025"/>
              <a:ext cx="751413" cy="7514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082762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17CE8D51-B7BC-7CBD-1CA6-91ACE706CB0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l="1343" r="13" b="9934"/>
          <a:stretch/>
        </p:blipFill>
        <p:spPr>
          <a:xfrm>
            <a:off x="1524" y="-2"/>
            <a:ext cx="12188952" cy="5589144"/>
          </a:xfrm>
        </p:spPr>
      </p:pic>
      <p:sp>
        <p:nvSpPr>
          <p:cNvPr id="4" name="Subtitle 3">
            <a:extLst>
              <a:ext uri="{FF2B5EF4-FFF2-40B4-BE49-F238E27FC236}">
                <a16:creationId xmlns:a16="http://schemas.microsoft.com/office/drawing/2014/main" id="{B1FDC828-892B-6707-DC3F-BD0C5AEE9F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https://www.iec.ch/strategic-plan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E78EB4-8CD1-8E4E-AE5B-7B869F3756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907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icture containing tree, outdoor&#10;&#10;Description automatically generated">
            <a:extLst>
              <a:ext uri="{FF2B5EF4-FFF2-40B4-BE49-F238E27FC236}">
                <a16:creationId xmlns:a16="http://schemas.microsoft.com/office/drawing/2014/main" id="{58F3A320-AFC8-4368-6FCC-E141682ADA1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" b="15"/>
          <a:stretch>
            <a:fillRect/>
          </a:stretch>
        </p:blipFill>
        <p:spPr/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B91C9D8-501A-4CE9-2925-DAF6DCDAA3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6217494"/>
            <a:ext cx="61857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5667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E700099C-08E5-415B-A866-CD9A073DCD9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56" r="1778"/>
          <a:stretch/>
        </p:blipFill>
        <p:spPr>
          <a:xfrm>
            <a:off x="1" y="0"/>
            <a:ext cx="8963526" cy="6858000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56FFEEEB-88B9-003D-D6B6-F39C42AE80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Thank you!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1034F63A-A206-DFE8-DEDB-04092E649B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IEC, your companion on the route to net-zero</a:t>
            </a:r>
          </a:p>
        </p:txBody>
      </p:sp>
    </p:spTree>
    <p:extLst>
      <p:ext uri="{BB962C8B-B14F-4D97-AF65-F5344CB8AC3E}">
        <p14:creationId xmlns:p14="http://schemas.microsoft.com/office/powerpoint/2010/main" val="1551759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picture containing text, sky, outdoor, sign&#10;&#10;Description automatically generated">
            <a:extLst>
              <a:ext uri="{FF2B5EF4-FFF2-40B4-BE49-F238E27FC236}">
                <a16:creationId xmlns:a16="http://schemas.microsoft.com/office/drawing/2014/main" id="{2F958FC5-51CE-D0EA-B540-1D68381DADC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818" b="7818"/>
          <a:stretch>
            <a:fillRect/>
          </a:stretch>
        </p:blipFill>
        <p:spPr/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0286304-923B-D319-285E-EC5211A6D98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6217494"/>
            <a:ext cx="61857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2375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60E2ED43-72AE-4B30-8CFC-A82B1ABBF5F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285" r="29285"/>
          <a:stretch/>
        </p:blipFill>
        <p:spPr>
          <a:xfrm>
            <a:off x="0" y="0"/>
            <a:ext cx="4261607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416D933-86BB-1979-A2C1-C2B9A6B1D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Building blocks for strategy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B420A83-213A-F4AA-7D9C-43CF9F0CF5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6217494"/>
            <a:ext cx="618578" cy="54000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8765083-CF57-0B3B-7410-EB77D69C1ED9}"/>
              </a:ext>
            </a:extLst>
          </p:cNvPr>
          <p:cNvCxnSpPr/>
          <p:nvPr/>
        </p:nvCxnSpPr>
        <p:spPr>
          <a:xfrm>
            <a:off x="3659028" y="1315539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2743632-12FA-4F99-413C-9886CB2E5C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08674496"/>
              </p:ext>
            </p:extLst>
          </p:nvPr>
        </p:nvGraphicFramePr>
        <p:xfrm>
          <a:off x="4064000" y="1558613"/>
          <a:ext cx="8128000" cy="48556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639799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F44698-000D-92DC-00E2-86E2106B1F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Top-down – Strategic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2837A7-F445-4C4F-45BB-FC9BF451E5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514600" y="2668171"/>
            <a:ext cx="3116772" cy="3370679"/>
          </a:xfrm>
        </p:spPr>
        <p:txBody>
          <a:bodyPr/>
          <a:lstStyle/>
          <a:p>
            <a:r>
              <a:rPr lang="en-GB" dirty="0"/>
              <a:t>Core values</a:t>
            </a:r>
          </a:p>
          <a:p>
            <a:r>
              <a:rPr lang="en-GB" dirty="0"/>
              <a:t>Future strategy – themes</a:t>
            </a:r>
          </a:p>
          <a:p>
            <a:r>
              <a:rPr lang="en-GB" dirty="0"/>
              <a:t>Review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17C06B-71E9-D446-F135-18D1EC3139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GB" dirty="0"/>
              <a:t>Bottom-up – Operational Plan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EC912A-9AA0-0F68-5D1A-EF0FA3F521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955157" y="2632075"/>
            <a:ext cx="2528816" cy="3406775"/>
          </a:xfrm>
        </p:spPr>
        <p:txBody>
          <a:bodyPr/>
          <a:lstStyle/>
          <a:p>
            <a:r>
              <a:rPr lang="en-GB" dirty="0"/>
              <a:t>Actions</a:t>
            </a:r>
          </a:p>
          <a:p>
            <a:r>
              <a:rPr lang="en-GB" dirty="0"/>
              <a:t>OKR/KPI/Measure</a:t>
            </a:r>
          </a:p>
          <a:p>
            <a:r>
              <a:rPr lang="en-GB" dirty="0"/>
              <a:t>Resources required</a:t>
            </a:r>
          </a:p>
          <a:p>
            <a:r>
              <a:rPr lang="en-GB" dirty="0"/>
              <a:t>Annual revision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D0CE3D-741B-2B0B-8C52-16DFB3955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4</a:t>
            </a:fld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937F926-D956-5272-5EC6-D6555A59E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All-encompassing approach</a:t>
            </a:r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DE91468B-F662-631F-F8E3-CF493789DC7C}"/>
              </a:ext>
            </a:extLst>
          </p:cNvPr>
          <p:cNvSpPr/>
          <p:nvPr/>
        </p:nvSpPr>
        <p:spPr>
          <a:xfrm>
            <a:off x="1113182" y="2668171"/>
            <a:ext cx="1113183" cy="3004235"/>
          </a:xfrm>
          <a:prstGeom prst="downArrow">
            <a:avLst/>
          </a:prstGeom>
          <a:ln>
            <a:solidFill>
              <a:srgbClr val="0082A9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4563E303-CFBE-F43A-FF0A-8B65380E45ED}"/>
              </a:ext>
            </a:extLst>
          </p:cNvPr>
          <p:cNvSpPr/>
          <p:nvPr/>
        </p:nvSpPr>
        <p:spPr>
          <a:xfrm>
            <a:off x="6598122" y="2668171"/>
            <a:ext cx="1113183" cy="3004235"/>
          </a:xfrm>
          <a:prstGeom prst="downArrow">
            <a:avLst/>
          </a:prstGeom>
          <a:ln>
            <a:solidFill>
              <a:srgbClr val="0082A9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67312956-6677-D04C-C797-2FA26FB51052}"/>
              </a:ext>
            </a:extLst>
          </p:cNvPr>
          <p:cNvSpPr/>
          <p:nvPr/>
        </p:nvSpPr>
        <p:spPr>
          <a:xfrm flipV="1">
            <a:off x="7711305" y="2668170"/>
            <a:ext cx="1113183" cy="3004235"/>
          </a:xfrm>
          <a:prstGeom prst="downArrow">
            <a:avLst/>
          </a:prstGeom>
          <a:ln>
            <a:solidFill>
              <a:srgbClr val="6BA906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1665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0C46647B-E737-4EF1-53E6-35DC6145B11F}"/>
              </a:ext>
            </a:extLst>
          </p:cNvPr>
          <p:cNvSpPr/>
          <p:nvPr/>
        </p:nvSpPr>
        <p:spPr>
          <a:xfrm>
            <a:off x="4342240" y="5331023"/>
            <a:ext cx="3600000" cy="560997"/>
          </a:xfrm>
          <a:prstGeom prst="rect">
            <a:avLst/>
          </a:prstGeom>
          <a:solidFill>
            <a:srgbClr val="00A4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FEC5B27-2011-4497-725D-1910D6FDB267}"/>
              </a:ext>
            </a:extLst>
          </p:cNvPr>
          <p:cNvSpPr/>
          <p:nvPr/>
        </p:nvSpPr>
        <p:spPr>
          <a:xfrm>
            <a:off x="8014262" y="5331021"/>
            <a:ext cx="1800000" cy="560997"/>
          </a:xfrm>
          <a:prstGeom prst="rect">
            <a:avLst/>
          </a:prstGeom>
          <a:solidFill>
            <a:srgbClr val="F49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C282A2C-139E-D1CC-9035-8169BA994CBE}"/>
              </a:ext>
            </a:extLst>
          </p:cNvPr>
          <p:cNvSpPr/>
          <p:nvPr/>
        </p:nvSpPr>
        <p:spPr>
          <a:xfrm>
            <a:off x="9886284" y="5331021"/>
            <a:ext cx="1800000" cy="560997"/>
          </a:xfrm>
          <a:prstGeom prst="rect">
            <a:avLst/>
          </a:prstGeom>
          <a:solidFill>
            <a:srgbClr val="A90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9FE6A92-80C3-9EC1-D196-675C14EF8F00}"/>
              </a:ext>
            </a:extLst>
          </p:cNvPr>
          <p:cNvSpPr/>
          <p:nvPr/>
        </p:nvSpPr>
        <p:spPr>
          <a:xfrm>
            <a:off x="670218" y="5331021"/>
            <a:ext cx="3600000" cy="560997"/>
          </a:xfrm>
          <a:prstGeom prst="rect">
            <a:avLst/>
          </a:prstGeom>
          <a:solidFill>
            <a:srgbClr val="008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BA7692E-0877-0462-2A00-2A9DA8DE7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4 consultation rounds with CAB, MSB, SMB &amp; NCs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7EEFA8-3AA5-89DC-9AD1-DAA0CFC166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3D6AEF4-569C-58C2-B94E-1E0B8FCBD26E}"/>
              </a:ext>
            </a:extLst>
          </p:cNvPr>
          <p:cNvSpPr txBox="1"/>
          <p:nvPr/>
        </p:nvSpPr>
        <p:spPr>
          <a:xfrm>
            <a:off x="4412949" y="4769868"/>
            <a:ext cx="3458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00A4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Round 2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498C1ED-F795-E61E-2186-35E684F2405B}"/>
              </a:ext>
            </a:extLst>
          </p:cNvPr>
          <p:cNvSpPr txBox="1"/>
          <p:nvPr/>
        </p:nvSpPr>
        <p:spPr>
          <a:xfrm>
            <a:off x="8115051" y="4777806"/>
            <a:ext cx="1625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F494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Round 3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2978789-5FD0-7662-8BB0-A69374E9D4DE}"/>
              </a:ext>
            </a:extLst>
          </p:cNvPr>
          <p:cNvSpPr txBox="1"/>
          <p:nvPr/>
        </p:nvSpPr>
        <p:spPr>
          <a:xfrm>
            <a:off x="9975626" y="4777806"/>
            <a:ext cx="165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A90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Round 4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AA4EB62-464F-E621-B2BB-86B1D4A76C58}"/>
              </a:ext>
            </a:extLst>
          </p:cNvPr>
          <p:cNvSpPr txBox="1"/>
          <p:nvPr/>
        </p:nvSpPr>
        <p:spPr>
          <a:xfrm>
            <a:off x="4398838" y="5411464"/>
            <a:ext cx="3507101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Sept 2021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5BA4A14-142B-E8D4-7932-3F7C80609BEC}"/>
              </a:ext>
            </a:extLst>
          </p:cNvPr>
          <p:cNvSpPr txBox="1"/>
          <p:nvPr/>
        </p:nvSpPr>
        <p:spPr>
          <a:xfrm>
            <a:off x="726025" y="4773226"/>
            <a:ext cx="3448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0082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Round 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1120453-B2D3-70AB-8F2E-840826AF147B}"/>
              </a:ext>
            </a:extLst>
          </p:cNvPr>
          <p:cNvSpPr txBox="1"/>
          <p:nvPr/>
        </p:nvSpPr>
        <p:spPr>
          <a:xfrm>
            <a:off x="726026" y="5411464"/>
            <a:ext cx="3448409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2021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DD752F3-15F5-271F-257F-551293129484}"/>
              </a:ext>
            </a:extLst>
          </p:cNvPr>
          <p:cNvSpPr txBox="1"/>
          <p:nvPr/>
        </p:nvSpPr>
        <p:spPr>
          <a:xfrm>
            <a:off x="8070071" y="5431278"/>
            <a:ext cx="1670278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Nov 2021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2625532-E6AC-623A-11FC-3D3E54D6F0A2}"/>
              </a:ext>
            </a:extLst>
          </p:cNvPr>
          <p:cNvSpPr txBox="1"/>
          <p:nvPr/>
        </p:nvSpPr>
        <p:spPr>
          <a:xfrm>
            <a:off x="9975626" y="5431278"/>
            <a:ext cx="1621315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 2021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6EFD8270-9E6E-0C27-2983-F727CE0F803E}"/>
              </a:ext>
            </a:extLst>
          </p:cNvPr>
          <p:cNvSpPr/>
          <p:nvPr/>
        </p:nvSpPr>
        <p:spPr>
          <a:xfrm>
            <a:off x="1888435" y="2299897"/>
            <a:ext cx="561794" cy="288000"/>
          </a:xfrm>
          <a:prstGeom prst="rightArrow">
            <a:avLst/>
          </a:prstGeom>
          <a:solidFill>
            <a:srgbClr val="0082A9"/>
          </a:solidFill>
          <a:ln>
            <a:solidFill>
              <a:srgbClr val="008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Rectangle: Top Corners Rounded 53">
            <a:extLst>
              <a:ext uri="{FF2B5EF4-FFF2-40B4-BE49-F238E27FC236}">
                <a16:creationId xmlns:a16="http://schemas.microsoft.com/office/drawing/2014/main" id="{D3769179-6CCA-C090-5D3B-1E83FB24A986}"/>
              </a:ext>
            </a:extLst>
          </p:cNvPr>
          <p:cNvSpPr/>
          <p:nvPr/>
        </p:nvSpPr>
        <p:spPr>
          <a:xfrm flipV="1">
            <a:off x="670216" y="2079869"/>
            <a:ext cx="3600000" cy="1219921"/>
          </a:xfrm>
          <a:prstGeom prst="round2SameRect">
            <a:avLst>
              <a:gd name="adj1" fmla="val 16035"/>
              <a:gd name="adj2" fmla="val 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: Top Corners Rounded 14">
            <a:extLst>
              <a:ext uri="{FF2B5EF4-FFF2-40B4-BE49-F238E27FC236}">
                <a16:creationId xmlns:a16="http://schemas.microsoft.com/office/drawing/2014/main" id="{DF9E7A1E-6D67-AA75-4046-204B30D403C4}"/>
              </a:ext>
            </a:extLst>
          </p:cNvPr>
          <p:cNvSpPr/>
          <p:nvPr/>
        </p:nvSpPr>
        <p:spPr>
          <a:xfrm>
            <a:off x="670216" y="1498465"/>
            <a:ext cx="3600000" cy="592623"/>
          </a:xfrm>
          <a:prstGeom prst="round2SameRect">
            <a:avLst>
              <a:gd name="adj1" fmla="val 27961"/>
              <a:gd name="adj2" fmla="val 0"/>
            </a:avLst>
          </a:prstGeom>
          <a:ln>
            <a:solidFill>
              <a:srgbClr val="0082A9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Stakeholder analysis &amp; </a:t>
            </a:r>
          </a:p>
          <a:p>
            <a:pPr algn="ctr"/>
            <a:r>
              <a:rPr lang="en-GB" dirty="0"/>
              <a:t>value provided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D9AF57-C880-5DAF-B048-84CC09EDF1AC}"/>
              </a:ext>
            </a:extLst>
          </p:cNvPr>
          <p:cNvSpPr txBox="1"/>
          <p:nvPr/>
        </p:nvSpPr>
        <p:spPr>
          <a:xfrm>
            <a:off x="815009" y="2259231"/>
            <a:ext cx="844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SPTF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E28DF60-F6AB-EDF3-65C9-395A10617DB1}"/>
              </a:ext>
            </a:extLst>
          </p:cNvPr>
          <p:cNvSpPr txBox="1"/>
          <p:nvPr/>
        </p:nvSpPr>
        <p:spPr>
          <a:xfrm>
            <a:off x="2557574" y="2796706"/>
            <a:ext cx="1616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Leading entity</a:t>
            </a:r>
          </a:p>
        </p:txBody>
      </p:sp>
      <p:sp>
        <p:nvSpPr>
          <p:cNvPr id="58" name="Arrow 7">
            <a:extLst>
              <a:ext uri="{FF2B5EF4-FFF2-40B4-BE49-F238E27FC236}">
                <a16:creationId xmlns:a16="http://schemas.microsoft.com/office/drawing/2014/main" id="{45D1FA33-CC08-295E-AFC0-F8EAFCF7C085}"/>
              </a:ext>
            </a:extLst>
          </p:cNvPr>
          <p:cNvSpPr/>
          <p:nvPr/>
        </p:nvSpPr>
        <p:spPr>
          <a:xfrm rot="18082251">
            <a:off x="1898985" y="2689766"/>
            <a:ext cx="455561" cy="5267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7" y="0"/>
                </a:moveTo>
                <a:lnTo>
                  <a:pt x="0" y="7818"/>
                </a:lnTo>
                <a:lnTo>
                  <a:pt x="4127" y="7818"/>
                </a:lnTo>
                <a:cubicBezTo>
                  <a:pt x="4127" y="7860"/>
                  <a:pt x="4125" y="7904"/>
                  <a:pt x="4125" y="7946"/>
                </a:cubicBezTo>
                <a:cubicBezTo>
                  <a:pt x="4125" y="15487"/>
                  <a:pt x="11948" y="21600"/>
                  <a:pt x="21598" y="21600"/>
                </a:cubicBezTo>
                <a:cubicBezTo>
                  <a:pt x="21598" y="21600"/>
                  <a:pt x="21600" y="21600"/>
                  <a:pt x="21600" y="21600"/>
                </a:cubicBezTo>
                <a:lnTo>
                  <a:pt x="21600" y="16556"/>
                </a:lnTo>
                <a:cubicBezTo>
                  <a:pt x="21600" y="16556"/>
                  <a:pt x="21598" y="16556"/>
                  <a:pt x="21598" y="16556"/>
                </a:cubicBezTo>
                <a:cubicBezTo>
                  <a:pt x="15512" y="16556"/>
                  <a:pt x="10578" y="12702"/>
                  <a:pt x="10578" y="7946"/>
                </a:cubicBezTo>
                <a:cubicBezTo>
                  <a:pt x="10578" y="7903"/>
                  <a:pt x="10582" y="7860"/>
                  <a:pt x="10582" y="7818"/>
                </a:cubicBezTo>
                <a:lnTo>
                  <a:pt x="14736" y="7818"/>
                </a:lnTo>
                <a:lnTo>
                  <a:pt x="7367" y="0"/>
                </a:lnTo>
                <a:close/>
              </a:path>
            </a:pathLst>
          </a:custGeom>
          <a:solidFill>
            <a:srgbClr val="6BA906"/>
          </a:solidFill>
          <a:ln w="12700">
            <a:solidFill>
              <a:srgbClr val="6BA906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 dirty="0">
              <a:solidFill>
                <a:srgbClr val="6BA906"/>
              </a:solidFill>
            </a:endParaRPr>
          </a:p>
        </p:txBody>
      </p:sp>
      <p:sp>
        <p:nvSpPr>
          <p:cNvPr id="59" name="Arrow: Right 58">
            <a:extLst>
              <a:ext uri="{FF2B5EF4-FFF2-40B4-BE49-F238E27FC236}">
                <a16:creationId xmlns:a16="http://schemas.microsoft.com/office/drawing/2014/main" id="{A9652AAD-0EFF-B589-CC39-F64A3C044ABC}"/>
              </a:ext>
            </a:extLst>
          </p:cNvPr>
          <p:cNvSpPr/>
          <p:nvPr/>
        </p:nvSpPr>
        <p:spPr>
          <a:xfrm>
            <a:off x="5575791" y="2889564"/>
            <a:ext cx="561794" cy="288000"/>
          </a:xfrm>
          <a:prstGeom prst="rightArrow">
            <a:avLst/>
          </a:prstGeom>
          <a:solidFill>
            <a:srgbClr val="0082A9"/>
          </a:solidFill>
          <a:ln>
            <a:solidFill>
              <a:srgbClr val="008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Rectangle: Top Corners Rounded 59">
            <a:extLst>
              <a:ext uri="{FF2B5EF4-FFF2-40B4-BE49-F238E27FC236}">
                <a16:creationId xmlns:a16="http://schemas.microsoft.com/office/drawing/2014/main" id="{CFF92754-2C7E-5E7A-1FB6-FCD734321CF7}"/>
              </a:ext>
            </a:extLst>
          </p:cNvPr>
          <p:cNvSpPr/>
          <p:nvPr/>
        </p:nvSpPr>
        <p:spPr>
          <a:xfrm flipV="1">
            <a:off x="4357572" y="2669536"/>
            <a:ext cx="3600000" cy="1219921"/>
          </a:xfrm>
          <a:prstGeom prst="round2SameRect">
            <a:avLst>
              <a:gd name="adj1" fmla="val 16035"/>
              <a:gd name="adj2" fmla="val 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1" name="Rectangle: Top Corners Rounded 60">
            <a:extLst>
              <a:ext uri="{FF2B5EF4-FFF2-40B4-BE49-F238E27FC236}">
                <a16:creationId xmlns:a16="http://schemas.microsoft.com/office/drawing/2014/main" id="{8A84888F-BC1A-74C2-B01C-D89F0E41DB31}"/>
              </a:ext>
            </a:extLst>
          </p:cNvPr>
          <p:cNvSpPr/>
          <p:nvPr/>
        </p:nvSpPr>
        <p:spPr>
          <a:xfrm>
            <a:off x="4357572" y="2088132"/>
            <a:ext cx="3600000" cy="592623"/>
          </a:xfrm>
          <a:prstGeom prst="round2SameRect">
            <a:avLst>
              <a:gd name="adj1" fmla="val 27961"/>
              <a:gd name="adj2" fmla="val 0"/>
            </a:avLst>
          </a:prstGeom>
          <a:solidFill>
            <a:srgbClr val="00A4A9"/>
          </a:solidFill>
          <a:ln>
            <a:solidFill>
              <a:srgbClr val="00A4A9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Strategic themes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BBD6337-0E4A-72A3-E346-DA59D2D7D4EA}"/>
              </a:ext>
            </a:extLst>
          </p:cNvPr>
          <p:cNvSpPr txBox="1"/>
          <p:nvPr/>
        </p:nvSpPr>
        <p:spPr>
          <a:xfrm>
            <a:off x="4502365" y="2848898"/>
            <a:ext cx="844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SPTF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394A936-F65D-0CD6-7344-5F623FE81C27}"/>
              </a:ext>
            </a:extLst>
          </p:cNvPr>
          <p:cNvSpPr txBox="1"/>
          <p:nvPr/>
        </p:nvSpPr>
        <p:spPr>
          <a:xfrm>
            <a:off x="6244930" y="3386373"/>
            <a:ext cx="1616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Leading entity</a:t>
            </a:r>
          </a:p>
        </p:txBody>
      </p:sp>
      <p:sp>
        <p:nvSpPr>
          <p:cNvPr id="64" name="Arrow 7">
            <a:extLst>
              <a:ext uri="{FF2B5EF4-FFF2-40B4-BE49-F238E27FC236}">
                <a16:creationId xmlns:a16="http://schemas.microsoft.com/office/drawing/2014/main" id="{5BFC03F8-FD34-E2DD-D5EA-AB9BAF97289D}"/>
              </a:ext>
            </a:extLst>
          </p:cNvPr>
          <p:cNvSpPr/>
          <p:nvPr/>
        </p:nvSpPr>
        <p:spPr>
          <a:xfrm rot="18082251">
            <a:off x="5586341" y="3279433"/>
            <a:ext cx="455561" cy="5267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7" y="0"/>
                </a:moveTo>
                <a:lnTo>
                  <a:pt x="0" y="7818"/>
                </a:lnTo>
                <a:lnTo>
                  <a:pt x="4127" y="7818"/>
                </a:lnTo>
                <a:cubicBezTo>
                  <a:pt x="4127" y="7860"/>
                  <a:pt x="4125" y="7904"/>
                  <a:pt x="4125" y="7946"/>
                </a:cubicBezTo>
                <a:cubicBezTo>
                  <a:pt x="4125" y="15487"/>
                  <a:pt x="11948" y="21600"/>
                  <a:pt x="21598" y="21600"/>
                </a:cubicBezTo>
                <a:cubicBezTo>
                  <a:pt x="21598" y="21600"/>
                  <a:pt x="21600" y="21600"/>
                  <a:pt x="21600" y="21600"/>
                </a:cubicBezTo>
                <a:lnTo>
                  <a:pt x="21600" y="16556"/>
                </a:lnTo>
                <a:cubicBezTo>
                  <a:pt x="21600" y="16556"/>
                  <a:pt x="21598" y="16556"/>
                  <a:pt x="21598" y="16556"/>
                </a:cubicBezTo>
                <a:cubicBezTo>
                  <a:pt x="15512" y="16556"/>
                  <a:pt x="10578" y="12702"/>
                  <a:pt x="10578" y="7946"/>
                </a:cubicBezTo>
                <a:cubicBezTo>
                  <a:pt x="10578" y="7903"/>
                  <a:pt x="10582" y="7860"/>
                  <a:pt x="10582" y="7818"/>
                </a:cubicBezTo>
                <a:lnTo>
                  <a:pt x="14736" y="7818"/>
                </a:lnTo>
                <a:lnTo>
                  <a:pt x="7367" y="0"/>
                </a:lnTo>
                <a:close/>
              </a:path>
            </a:pathLst>
          </a:custGeom>
          <a:solidFill>
            <a:srgbClr val="6BA906"/>
          </a:solidFill>
          <a:ln w="12700">
            <a:solidFill>
              <a:srgbClr val="6BA906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 dirty="0">
              <a:solidFill>
                <a:srgbClr val="6BA906"/>
              </a:solidFill>
            </a:endParaRPr>
          </a:p>
        </p:txBody>
      </p:sp>
      <p:sp>
        <p:nvSpPr>
          <p:cNvPr id="80" name="Arrow: Right 79">
            <a:extLst>
              <a:ext uri="{FF2B5EF4-FFF2-40B4-BE49-F238E27FC236}">
                <a16:creationId xmlns:a16="http://schemas.microsoft.com/office/drawing/2014/main" id="{B376FBC9-722A-F5B6-60DF-8BE1D03B8118}"/>
              </a:ext>
            </a:extLst>
          </p:cNvPr>
          <p:cNvSpPr/>
          <p:nvPr/>
        </p:nvSpPr>
        <p:spPr>
          <a:xfrm>
            <a:off x="9263147" y="3508599"/>
            <a:ext cx="561794" cy="288000"/>
          </a:xfrm>
          <a:prstGeom prst="rightArrow">
            <a:avLst/>
          </a:prstGeom>
          <a:solidFill>
            <a:srgbClr val="0082A9"/>
          </a:solidFill>
          <a:ln>
            <a:solidFill>
              <a:srgbClr val="008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Rectangle: Top Corners Rounded 80">
            <a:extLst>
              <a:ext uri="{FF2B5EF4-FFF2-40B4-BE49-F238E27FC236}">
                <a16:creationId xmlns:a16="http://schemas.microsoft.com/office/drawing/2014/main" id="{F5D948AF-4923-FD93-6DD6-337E0A47BB0E}"/>
              </a:ext>
            </a:extLst>
          </p:cNvPr>
          <p:cNvSpPr/>
          <p:nvPr/>
        </p:nvSpPr>
        <p:spPr>
          <a:xfrm flipV="1">
            <a:off x="8044928" y="3288571"/>
            <a:ext cx="3600000" cy="1219921"/>
          </a:xfrm>
          <a:prstGeom prst="round2SameRect">
            <a:avLst>
              <a:gd name="adj1" fmla="val 16035"/>
              <a:gd name="adj2" fmla="val 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2" name="Rectangle: Top Corners Rounded 81">
            <a:extLst>
              <a:ext uri="{FF2B5EF4-FFF2-40B4-BE49-F238E27FC236}">
                <a16:creationId xmlns:a16="http://schemas.microsoft.com/office/drawing/2014/main" id="{F903A71B-9DFC-A60E-E963-ADB1613DA0E1}"/>
              </a:ext>
            </a:extLst>
          </p:cNvPr>
          <p:cNvSpPr/>
          <p:nvPr/>
        </p:nvSpPr>
        <p:spPr>
          <a:xfrm>
            <a:off x="8044928" y="2707167"/>
            <a:ext cx="3600000" cy="592623"/>
          </a:xfrm>
          <a:prstGeom prst="round2SameRect">
            <a:avLst>
              <a:gd name="adj1" fmla="val 27961"/>
              <a:gd name="adj2" fmla="val 0"/>
            </a:avLst>
          </a:prstGeom>
          <a:gradFill flip="none" rotWithShape="1">
            <a:gsLst>
              <a:gs pos="0">
                <a:srgbClr val="F49416"/>
              </a:gs>
              <a:gs pos="100000">
                <a:srgbClr val="A90060"/>
              </a:gs>
            </a:gsLst>
            <a:lin ang="0" scaled="1"/>
            <a:tileRect/>
          </a:gradFill>
          <a:ln>
            <a:solidFill>
              <a:srgbClr val="F49416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Operational plans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F30E7855-838A-3F01-57E5-F9FCE7FA3AF2}"/>
              </a:ext>
            </a:extLst>
          </p:cNvPr>
          <p:cNvSpPr txBox="1"/>
          <p:nvPr/>
        </p:nvSpPr>
        <p:spPr>
          <a:xfrm>
            <a:off x="8189721" y="3467933"/>
            <a:ext cx="844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SPTF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B30AE39-1AD1-B229-3194-B3659B524C83}"/>
              </a:ext>
            </a:extLst>
          </p:cNvPr>
          <p:cNvSpPr txBox="1"/>
          <p:nvPr/>
        </p:nvSpPr>
        <p:spPr>
          <a:xfrm>
            <a:off x="9932286" y="4005408"/>
            <a:ext cx="1616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Leading entity</a:t>
            </a:r>
          </a:p>
        </p:txBody>
      </p:sp>
      <p:sp>
        <p:nvSpPr>
          <p:cNvPr id="85" name="Arrow 7">
            <a:extLst>
              <a:ext uri="{FF2B5EF4-FFF2-40B4-BE49-F238E27FC236}">
                <a16:creationId xmlns:a16="http://schemas.microsoft.com/office/drawing/2014/main" id="{EC7F502D-4CA5-4764-BC7B-1514D0366F50}"/>
              </a:ext>
            </a:extLst>
          </p:cNvPr>
          <p:cNvSpPr/>
          <p:nvPr/>
        </p:nvSpPr>
        <p:spPr>
          <a:xfrm rot="18082251">
            <a:off x="9273697" y="3898468"/>
            <a:ext cx="455561" cy="5267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7" y="0"/>
                </a:moveTo>
                <a:lnTo>
                  <a:pt x="0" y="7818"/>
                </a:lnTo>
                <a:lnTo>
                  <a:pt x="4127" y="7818"/>
                </a:lnTo>
                <a:cubicBezTo>
                  <a:pt x="4127" y="7860"/>
                  <a:pt x="4125" y="7904"/>
                  <a:pt x="4125" y="7946"/>
                </a:cubicBezTo>
                <a:cubicBezTo>
                  <a:pt x="4125" y="15487"/>
                  <a:pt x="11948" y="21600"/>
                  <a:pt x="21598" y="21600"/>
                </a:cubicBezTo>
                <a:cubicBezTo>
                  <a:pt x="21598" y="21600"/>
                  <a:pt x="21600" y="21600"/>
                  <a:pt x="21600" y="21600"/>
                </a:cubicBezTo>
                <a:lnTo>
                  <a:pt x="21600" y="16556"/>
                </a:lnTo>
                <a:cubicBezTo>
                  <a:pt x="21600" y="16556"/>
                  <a:pt x="21598" y="16556"/>
                  <a:pt x="21598" y="16556"/>
                </a:cubicBezTo>
                <a:cubicBezTo>
                  <a:pt x="15512" y="16556"/>
                  <a:pt x="10578" y="12702"/>
                  <a:pt x="10578" y="7946"/>
                </a:cubicBezTo>
                <a:cubicBezTo>
                  <a:pt x="10578" y="7903"/>
                  <a:pt x="10582" y="7860"/>
                  <a:pt x="10582" y="7818"/>
                </a:cubicBezTo>
                <a:lnTo>
                  <a:pt x="14736" y="7818"/>
                </a:lnTo>
                <a:lnTo>
                  <a:pt x="7367" y="0"/>
                </a:lnTo>
                <a:close/>
              </a:path>
            </a:pathLst>
          </a:custGeom>
          <a:solidFill>
            <a:srgbClr val="6BA906"/>
          </a:solidFill>
          <a:ln w="12700">
            <a:solidFill>
              <a:srgbClr val="6BA906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 dirty="0">
              <a:solidFill>
                <a:srgbClr val="6BA906"/>
              </a:solidFill>
            </a:endParaRPr>
          </a:p>
        </p:txBody>
      </p:sp>
      <p:sp>
        <p:nvSpPr>
          <p:cNvPr id="18" name="Arrow: Up-Down 17">
            <a:extLst>
              <a:ext uri="{FF2B5EF4-FFF2-40B4-BE49-F238E27FC236}">
                <a16:creationId xmlns:a16="http://schemas.microsoft.com/office/drawing/2014/main" id="{F9126D1B-9D3F-13DA-AD70-AC55AEAB0617}"/>
              </a:ext>
            </a:extLst>
          </p:cNvPr>
          <p:cNvSpPr/>
          <p:nvPr/>
        </p:nvSpPr>
        <p:spPr>
          <a:xfrm>
            <a:off x="1172817" y="3386373"/>
            <a:ext cx="298174" cy="1864204"/>
          </a:xfrm>
          <a:prstGeom prst="upDownArrow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Arrow: Up-Down 85">
            <a:extLst>
              <a:ext uri="{FF2B5EF4-FFF2-40B4-BE49-F238E27FC236}">
                <a16:creationId xmlns:a16="http://schemas.microsoft.com/office/drawing/2014/main" id="{0A5427A9-748E-0B7A-BB46-F6F0707CA79E}"/>
              </a:ext>
            </a:extLst>
          </p:cNvPr>
          <p:cNvSpPr/>
          <p:nvPr/>
        </p:nvSpPr>
        <p:spPr>
          <a:xfrm>
            <a:off x="4861698" y="3969898"/>
            <a:ext cx="298174" cy="1265214"/>
          </a:xfrm>
          <a:prstGeom prst="upDownArrow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Arrow: Up-Down 86">
            <a:extLst>
              <a:ext uri="{FF2B5EF4-FFF2-40B4-BE49-F238E27FC236}">
                <a16:creationId xmlns:a16="http://schemas.microsoft.com/office/drawing/2014/main" id="{3AF3DAF1-3A15-7D92-21D0-FE9AA2DC2935}"/>
              </a:ext>
            </a:extLst>
          </p:cNvPr>
          <p:cNvSpPr/>
          <p:nvPr/>
        </p:nvSpPr>
        <p:spPr>
          <a:xfrm>
            <a:off x="8171190" y="4608749"/>
            <a:ext cx="298174" cy="649250"/>
          </a:xfrm>
          <a:prstGeom prst="upDownArrow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Arrow: Up-Down 87">
            <a:extLst>
              <a:ext uri="{FF2B5EF4-FFF2-40B4-BE49-F238E27FC236}">
                <a16:creationId xmlns:a16="http://schemas.microsoft.com/office/drawing/2014/main" id="{76C7FBB3-9507-37E1-99F0-CE68D9DB48D7}"/>
              </a:ext>
            </a:extLst>
          </p:cNvPr>
          <p:cNvSpPr/>
          <p:nvPr/>
        </p:nvSpPr>
        <p:spPr>
          <a:xfrm>
            <a:off x="10040011" y="4622202"/>
            <a:ext cx="298174" cy="649250"/>
          </a:xfrm>
          <a:prstGeom prst="upDownArrow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8935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picture containing light, laser, night sky&#10;&#10;Description automatically generated">
            <a:extLst>
              <a:ext uri="{FF2B5EF4-FFF2-40B4-BE49-F238E27FC236}">
                <a16:creationId xmlns:a16="http://schemas.microsoft.com/office/drawing/2014/main" id="{52EA73E1-E9D7-FBE4-FEF3-3EA562396DB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534" r="11170"/>
          <a:stretch/>
        </p:blipFill>
        <p:spPr>
          <a:xfrm flipH="1">
            <a:off x="0" y="0"/>
            <a:ext cx="4261607" cy="6858000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CC22292F-A15A-86CB-54C2-032E19743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Stakeholder analysis – Who do we serve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5FB7E1-484C-22AB-4AB0-8B4F413745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6</a:t>
            </a:fld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E1AC58B-E22B-094B-5EAE-35B22A4F3B10}"/>
              </a:ext>
            </a:extLst>
          </p:cNvPr>
          <p:cNvCxnSpPr/>
          <p:nvPr/>
        </p:nvCxnSpPr>
        <p:spPr>
          <a:xfrm>
            <a:off x="3659028" y="1315539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>
            <a:extLst>
              <a:ext uri="{FF2B5EF4-FFF2-40B4-BE49-F238E27FC236}">
                <a16:creationId xmlns:a16="http://schemas.microsoft.com/office/drawing/2014/main" id="{29533D5E-E925-2B53-8B8F-4870A2C4C13D}"/>
              </a:ext>
            </a:extLst>
          </p:cNvPr>
          <p:cNvGrpSpPr/>
          <p:nvPr/>
        </p:nvGrpSpPr>
        <p:grpSpPr>
          <a:xfrm>
            <a:off x="5825966" y="1661763"/>
            <a:ext cx="4937284" cy="4730606"/>
            <a:chOff x="5582986" y="1661763"/>
            <a:chExt cx="4937284" cy="4730606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C62CC5E5-730A-FA49-FCFE-CB7D9C58957B}"/>
                </a:ext>
              </a:extLst>
            </p:cNvPr>
            <p:cNvGrpSpPr/>
            <p:nvPr/>
          </p:nvGrpSpPr>
          <p:grpSpPr>
            <a:xfrm>
              <a:off x="5582986" y="3124596"/>
              <a:ext cx="1375268" cy="1506594"/>
              <a:chOff x="3411538" y="2139950"/>
              <a:chExt cx="2078038" cy="2276474"/>
            </a:xfrm>
          </p:grpSpPr>
          <p:sp>
            <p:nvSpPr>
              <p:cNvPr id="132" name="Freeform 6">
                <a:extLst>
                  <a:ext uri="{FF2B5EF4-FFF2-40B4-BE49-F238E27FC236}">
                    <a16:creationId xmlns:a16="http://schemas.microsoft.com/office/drawing/2014/main" id="{B7AA7867-5F13-1CCA-805C-BA53D8957D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1538" y="2139950"/>
                <a:ext cx="2078038" cy="2276474"/>
              </a:xfrm>
              <a:custGeom>
                <a:avLst/>
                <a:gdLst>
                  <a:gd name="T0" fmla="*/ 546 w 546"/>
                  <a:gd name="T1" fmla="*/ 110 h 598"/>
                  <a:gd name="T2" fmla="*/ 401 w 546"/>
                  <a:gd name="T3" fmla="*/ 361 h 598"/>
                  <a:gd name="T4" fmla="*/ 401 w 546"/>
                  <a:gd name="T5" fmla="*/ 361 h 598"/>
                  <a:gd name="T6" fmla="*/ 538 w 546"/>
                  <a:gd name="T7" fmla="*/ 598 h 598"/>
                  <a:gd name="T8" fmla="*/ 81 w 546"/>
                  <a:gd name="T9" fmla="*/ 598 h 598"/>
                  <a:gd name="T10" fmla="*/ 121 w 54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6" h="598">
                    <a:moveTo>
                      <a:pt x="546" y="110"/>
                    </a:moveTo>
                    <a:cubicBezTo>
                      <a:pt x="401" y="361"/>
                      <a:pt x="401" y="361"/>
                      <a:pt x="401" y="361"/>
                    </a:cubicBezTo>
                    <a:cubicBezTo>
                      <a:pt x="401" y="361"/>
                      <a:pt x="401" y="361"/>
                      <a:pt x="401" y="361"/>
                    </a:cubicBezTo>
                    <a:cubicBezTo>
                      <a:pt x="538" y="598"/>
                      <a:pt x="538" y="598"/>
                      <a:pt x="538" y="598"/>
                    </a:cubicBezTo>
                    <a:cubicBezTo>
                      <a:pt x="81" y="598"/>
                      <a:pt x="81" y="598"/>
                      <a:pt x="81" y="598"/>
                    </a:cubicBezTo>
                    <a:cubicBezTo>
                      <a:pt x="0" y="403"/>
                      <a:pt x="16" y="181"/>
                      <a:pt x="121" y="0"/>
                    </a:cubicBezTo>
                  </a:path>
                </a:pathLst>
              </a:custGeom>
              <a:noFill/>
              <a:ln w="38100" cap="rnd">
                <a:solidFill>
                  <a:srgbClr val="6BA90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013"/>
              </a:p>
            </p:txBody>
          </p:sp>
          <p:sp>
            <p:nvSpPr>
              <p:cNvPr id="133" name="Freeform 7">
                <a:extLst>
                  <a:ext uri="{FF2B5EF4-FFF2-40B4-BE49-F238E27FC236}">
                    <a16:creationId xmlns:a16="http://schemas.microsoft.com/office/drawing/2014/main" id="{29BA9820-6654-59C5-87B5-8DC27F39B5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4439" y="2139950"/>
                <a:ext cx="117474" cy="144463"/>
              </a:xfrm>
              <a:custGeom>
                <a:avLst/>
                <a:gdLst>
                  <a:gd name="T0" fmla="*/ 0 w 74"/>
                  <a:gd name="T1" fmla="*/ 53 h 91"/>
                  <a:gd name="T2" fmla="*/ 74 w 74"/>
                  <a:gd name="T3" fmla="*/ 0 h 91"/>
                  <a:gd name="T4" fmla="*/ 70 w 74"/>
                  <a:gd name="T5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" h="91">
                    <a:moveTo>
                      <a:pt x="0" y="53"/>
                    </a:moveTo>
                    <a:lnTo>
                      <a:pt x="74" y="0"/>
                    </a:lnTo>
                    <a:lnTo>
                      <a:pt x="70" y="91"/>
                    </a:lnTo>
                  </a:path>
                </a:pathLst>
              </a:custGeom>
              <a:noFill/>
              <a:ln w="38100" cap="rnd">
                <a:solidFill>
                  <a:srgbClr val="6BA90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013"/>
              </a:p>
            </p:txBody>
          </p:sp>
        </p:grp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061AC9CD-67B6-EB3C-C773-0F5ACD5BB7EA}"/>
                </a:ext>
              </a:extLst>
            </p:cNvPr>
            <p:cNvGrpSpPr/>
            <p:nvPr/>
          </p:nvGrpSpPr>
          <p:grpSpPr>
            <a:xfrm>
              <a:off x="6195193" y="4662048"/>
              <a:ext cx="1828083" cy="1616579"/>
              <a:chOff x="6195193" y="4662048"/>
              <a:chExt cx="1828083" cy="1616579"/>
            </a:xfrm>
          </p:grpSpPr>
          <p:sp>
            <p:nvSpPr>
              <p:cNvPr id="130" name="Freeform 8">
                <a:extLst>
                  <a:ext uri="{FF2B5EF4-FFF2-40B4-BE49-F238E27FC236}">
                    <a16:creationId xmlns:a16="http://schemas.microsoft.com/office/drawing/2014/main" id="{30FA65E4-8161-8DDD-F930-431B0D2515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5193" y="4662048"/>
                <a:ext cx="1828083" cy="1616579"/>
              </a:xfrm>
              <a:custGeom>
                <a:avLst/>
                <a:gdLst>
                  <a:gd name="T0" fmla="*/ 308 w 726"/>
                  <a:gd name="T1" fmla="*/ 0 h 646"/>
                  <a:gd name="T2" fmla="*/ 453 w 726"/>
                  <a:gd name="T3" fmla="*/ 251 h 646"/>
                  <a:gd name="T4" fmla="*/ 453 w 726"/>
                  <a:gd name="T5" fmla="*/ 251 h 646"/>
                  <a:gd name="T6" fmla="*/ 726 w 726"/>
                  <a:gd name="T7" fmla="*/ 251 h 646"/>
                  <a:gd name="T8" fmla="*/ 498 w 726"/>
                  <a:gd name="T9" fmla="*/ 646 h 646"/>
                  <a:gd name="T10" fmla="*/ 0 w 726"/>
                  <a:gd name="T11" fmla="*/ 312 h 646"/>
                  <a:gd name="connsiteX0" fmla="*/ 4242 w 10002"/>
                  <a:gd name="connsiteY0" fmla="*/ 0 h 9927"/>
                  <a:gd name="connsiteX1" fmla="*/ 6240 w 10002"/>
                  <a:gd name="connsiteY1" fmla="*/ 3885 h 9927"/>
                  <a:gd name="connsiteX2" fmla="*/ 6240 w 10002"/>
                  <a:gd name="connsiteY2" fmla="*/ 3885 h 9927"/>
                  <a:gd name="connsiteX3" fmla="*/ 10000 w 10002"/>
                  <a:gd name="connsiteY3" fmla="*/ 3885 h 9927"/>
                  <a:gd name="connsiteX4" fmla="*/ 6808 w 10002"/>
                  <a:gd name="connsiteY4" fmla="*/ 9927 h 9927"/>
                  <a:gd name="connsiteX5" fmla="*/ 0 w 10002"/>
                  <a:gd name="connsiteY5" fmla="*/ 4830 h 9927"/>
                  <a:gd name="connsiteX0" fmla="*/ 4241 w 10005"/>
                  <a:gd name="connsiteY0" fmla="*/ 0 h 10000"/>
                  <a:gd name="connsiteX1" fmla="*/ 6239 w 10005"/>
                  <a:gd name="connsiteY1" fmla="*/ 3914 h 10000"/>
                  <a:gd name="connsiteX2" fmla="*/ 6239 w 10005"/>
                  <a:gd name="connsiteY2" fmla="*/ 3914 h 10000"/>
                  <a:gd name="connsiteX3" fmla="*/ 9998 w 10005"/>
                  <a:gd name="connsiteY3" fmla="*/ 3914 h 10000"/>
                  <a:gd name="connsiteX4" fmla="*/ 6807 w 10005"/>
                  <a:gd name="connsiteY4" fmla="*/ 10000 h 10000"/>
                  <a:gd name="connsiteX5" fmla="*/ 0 w 10005"/>
                  <a:gd name="connsiteY5" fmla="*/ 4866 h 10000"/>
                  <a:gd name="connsiteX0" fmla="*/ 4241 w 9985"/>
                  <a:gd name="connsiteY0" fmla="*/ 0 h 10000"/>
                  <a:gd name="connsiteX1" fmla="*/ 6239 w 9985"/>
                  <a:gd name="connsiteY1" fmla="*/ 3914 h 10000"/>
                  <a:gd name="connsiteX2" fmla="*/ 6239 w 9985"/>
                  <a:gd name="connsiteY2" fmla="*/ 3914 h 10000"/>
                  <a:gd name="connsiteX3" fmla="*/ 9985 w 9985"/>
                  <a:gd name="connsiteY3" fmla="*/ 3958 h 10000"/>
                  <a:gd name="connsiteX4" fmla="*/ 6807 w 9985"/>
                  <a:gd name="connsiteY4" fmla="*/ 10000 h 10000"/>
                  <a:gd name="connsiteX5" fmla="*/ 0 w 9985"/>
                  <a:gd name="connsiteY5" fmla="*/ 4866 h 10000"/>
                  <a:gd name="connsiteX0" fmla="*/ 4247 w 10013"/>
                  <a:gd name="connsiteY0" fmla="*/ 0 h 10000"/>
                  <a:gd name="connsiteX1" fmla="*/ 6248 w 10013"/>
                  <a:gd name="connsiteY1" fmla="*/ 3914 h 10000"/>
                  <a:gd name="connsiteX2" fmla="*/ 6248 w 10013"/>
                  <a:gd name="connsiteY2" fmla="*/ 3914 h 10000"/>
                  <a:gd name="connsiteX3" fmla="*/ 10013 w 10013"/>
                  <a:gd name="connsiteY3" fmla="*/ 3914 h 10000"/>
                  <a:gd name="connsiteX4" fmla="*/ 6817 w 10013"/>
                  <a:gd name="connsiteY4" fmla="*/ 10000 h 10000"/>
                  <a:gd name="connsiteX5" fmla="*/ 0 w 10013"/>
                  <a:gd name="connsiteY5" fmla="*/ 4866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13" h="10000">
                    <a:moveTo>
                      <a:pt x="4247" y="0"/>
                    </a:moveTo>
                    <a:lnTo>
                      <a:pt x="6248" y="3914"/>
                    </a:lnTo>
                    <a:lnTo>
                      <a:pt x="6248" y="3914"/>
                    </a:lnTo>
                    <a:lnTo>
                      <a:pt x="10013" y="3914"/>
                    </a:lnTo>
                    <a:cubicBezTo>
                      <a:pt x="9623" y="4855"/>
                      <a:pt x="6817" y="10000"/>
                      <a:pt x="6817" y="10000"/>
                    </a:cubicBezTo>
                    <a:cubicBezTo>
                      <a:pt x="3920" y="9579"/>
                      <a:pt x="1435" y="7703"/>
                      <a:pt x="0" y="4866"/>
                    </a:cubicBezTo>
                  </a:path>
                </a:pathLst>
              </a:custGeom>
              <a:noFill/>
              <a:ln w="38100" cap="rnd">
                <a:solidFill>
                  <a:srgbClr val="F494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013"/>
              </a:p>
            </p:txBody>
          </p:sp>
          <p:sp>
            <p:nvSpPr>
              <p:cNvPr id="131" name="Freeform 9">
                <a:extLst>
                  <a:ext uri="{FF2B5EF4-FFF2-40B4-BE49-F238E27FC236}">
                    <a16:creationId xmlns:a16="http://schemas.microsoft.com/office/drawing/2014/main" id="{1DBF9EA9-48AD-7862-079E-EFA617914D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5198" y="5448966"/>
                <a:ext cx="79847" cy="95607"/>
              </a:xfrm>
              <a:custGeom>
                <a:avLst/>
                <a:gdLst>
                  <a:gd name="T0" fmla="*/ 9 w 76"/>
                  <a:gd name="T1" fmla="*/ 91 h 91"/>
                  <a:gd name="T2" fmla="*/ 0 w 76"/>
                  <a:gd name="T3" fmla="*/ 0 h 91"/>
                  <a:gd name="T4" fmla="*/ 76 w 76"/>
                  <a:gd name="T5" fmla="*/ 5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6" h="91">
                    <a:moveTo>
                      <a:pt x="9" y="91"/>
                    </a:moveTo>
                    <a:lnTo>
                      <a:pt x="0" y="0"/>
                    </a:lnTo>
                    <a:lnTo>
                      <a:pt x="76" y="50"/>
                    </a:lnTo>
                  </a:path>
                </a:pathLst>
              </a:custGeom>
              <a:noFill/>
              <a:ln w="38100" cap="rnd">
                <a:solidFill>
                  <a:srgbClr val="F494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013"/>
              </a:p>
            </p:txBody>
          </p: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CFEAB35E-5D8D-9563-A59D-44C394540132}"/>
                </a:ext>
              </a:extLst>
            </p:cNvPr>
            <p:cNvGrpSpPr/>
            <p:nvPr/>
          </p:nvGrpSpPr>
          <p:grpSpPr>
            <a:xfrm>
              <a:off x="8068806" y="4688560"/>
              <a:ext cx="1622322" cy="1703809"/>
              <a:chOff x="8068806" y="4688560"/>
              <a:chExt cx="1622322" cy="1703809"/>
            </a:xfrm>
          </p:grpSpPr>
          <p:sp>
            <p:nvSpPr>
              <p:cNvPr id="128" name="Freeform 93">
                <a:extLst>
                  <a:ext uri="{FF2B5EF4-FFF2-40B4-BE49-F238E27FC236}">
                    <a16:creationId xmlns:a16="http://schemas.microsoft.com/office/drawing/2014/main" id="{8A5F6EDC-9223-F4D6-54AC-C4EA0D03B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8806" y="4688560"/>
                <a:ext cx="1622322" cy="1665996"/>
              </a:xfrm>
              <a:custGeom>
                <a:avLst/>
                <a:gdLst>
                  <a:gd name="T0" fmla="*/ 0 w 655"/>
                  <a:gd name="T1" fmla="*/ 237 h 661"/>
                  <a:gd name="T2" fmla="*/ 290 w 655"/>
                  <a:gd name="T3" fmla="*/ 237 h 661"/>
                  <a:gd name="T4" fmla="*/ 290 w 655"/>
                  <a:gd name="T5" fmla="*/ 237 h 661"/>
                  <a:gd name="T6" fmla="*/ 427 w 655"/>
                  <a:gd name="T7" fmla="*/ 0 h 661"/>
                  <a:gd name="T8" fmla="*/ 655 w 655"/>
                  <a:gd name="T9" fmla="*/ 396 h 661"/>
                  <a:gd name="T10" fmla="*/ 117 w 655"/>
                  <a:gd name="T11" fmla="*/ 661 h 661"/>
                  <a:gd name="connsiteX0" fmla="*/ 0 w 9928"/>
                  <a:gd name="connsiteY0" fmla="*/ 3708 h 10123"/>
                  <a:gd name="connsiteX1" fmla="*/ 4427 w 9928"/>
                  <a:gd name="connsiteY1" fmla="*/ 3708 h 10123"/>
                  <a:gd name="connsiteX2" fmla="*/ 4427 w 9928"/>
                  <a:gd name="connsiteY2" fmla="*/ 3708 h 10123"/>
                  <a:gd name="connsiteX3" fmla="*/ 6519 w 9928"/>
                  <a:gd name="connsiteY3" fmla="*/ 123 h 10123"/>
                  <a:gd name="connsiteX4" fmla="*/ 9928 w 9928"/>
                  <a:gd name="connsiteY4" fmla="*/ 6085 h 10123"/>
                  <a:gd name="connsiteX5" fmla="*/ 1786 w 9928"/>
                  <a:gd name="connsiteY5" fmla="*/ 10123 h 10123"/>
                  <a:gd name="connsiteX0" fmla="*/ 0 w 10000"/>
                  <a:gd name="connsiteY0" fmla="*/ 3545 h 9882"/>
                  <a:gd name="connsiteX1" fmla="*/ 4459 w 10000"/>
                  <a:gd name="connsiteY1" fmla="*/ 3545 h 9882"/>
                  <a:gd name="connsiteX2" fmla="*/ 4459 w 10000"/>
                  <a:gd name="connsiteY2" fmla="*/ 3545 h 9882"/>
                  <a:gd name="connsiteX3" fmla="*/ 6566 w 10000"/>
                  <a:gd name="connsiteY3" fmla="*/ 4 h 9882"/>
                  <a:gd name="connsiteX4" fmla="*/ 10000 w 10000"/>
                  <a:gd name="connsiteY4" fmla="*/ 5893 h 9882"/>
                  <a:gd name="connsiteX5" fmla="*/ 1799 w 10000"/>
                  <a:gd name="connsiteY5" fmla="*/ 9882 h 9882"/>
                  <a:gd name="connsiteX0" fmla="*/ 0 w 10000"/>
                  <a:gd name="connsiteY0" fmla="*/ 3588 h 10001"/>
                  <a:gd name="connsiteX1" fmla="*/ 4459 w 10000"/>
                  <a:gd name="connsiteY1" fmla="*/ 3588 h 10001"/>
                  <a:gd name="connsiteX2" fmla="*/ 4459 w 10000"/>
                  <a:gd name="connsiteY2" fmla="*/ 3588 h 10001"/>
                  <a:gd name="connsiteX3" fmla="*/ 6566 w 10000"/>
                  <a:gd name="connsiteY3" fmla="*/ 5 h 10001"/>
                  <a:gd name="connsiteX4" fmla="*/ 10000 w 10000"/>
                  <a:gd name="connsiteY4" fmla="*/ 5964 h 10001"/>
                  <a:gd name="connsiteX5" fmla="*/ 1799 w 10000"/>
                  <a:gd name="connsiteY5" fmla="*/ 10001 h 10001"/>
                  <a:gd name="connsiteX0" fmla="*/ 0 w 9913"/>
                  <a:gd name="connsiteY0" fmla="*/ 3602 h 10001"/>
                  <a:gd name="connsiteX1" fmla="*/ 4372 w 9913"/>
                  <a:gd name="connsiteY1" fmla="*/ 3588 h 10001"/>
                  <a:gd name="connsiteX2" fmla="*/ 4372 w 9913"/>
                  <a:gd name="connsiteY2" fmla="*/ 3588 h 10001"/>
                  <a:gd name="connsiteX3" fmla="*/ 6479 w 9913"/>
                  <a:gd name="connsiteY3" fmla="*/ 5 h 10001"/>
                  <a:gd name="connsiteX4" fmla="*/ 9913 w 9913"/>
                  <a:gd name="connsiteY4" fmla="*/ 5964 h 10001"/>
                  <a:gd name="connsiteX5" fmla="*/ 1712 w 9913"/>
                  <a:gd name="connsiteY5" fmla="*/ 10001 h 10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913" h="10001">
                    <a:moveTo>
                      <a:pt x="0" y="3602"/>
                    </a:moveTo>
                    <a:lnTo>
                      <a:pt x="4372" y="3588"/>
                    </a:lnTo>
                    <a:lnTo>
                      <a:pt x="4372" y="3588"/>
                    </a:lnTo>
                    <a:cubicBezTo>
                      <a:pt x="6479" y="5"/>
                      <a:pt x="6453" y="-29"/>
                      <a:pt x="6479" y="5"/>
                    </a:cubicBezTo>
                    <a:cubicBezTo>
                      <a:pt x="7150" y="867"/>
                      <a:pt x="9913" y="5964"/>
                      <a:pt x="9913" y="5964"/>
                    </a:cubicBezTo>
                    <a:cubicBezTo>
                      <a:pt x="7945" y="8505"/>
                      <a:pt x="4926" y="10001"/>
                      <a:pt x="1712" y="10001"/>
                    </a:cubicBezTo>
                  </a:path>
                </a:pathLst>
              </a:custGeom>
              <a:noFill/>
              <a:ln w="38100" cap="rnd">
                <a:solidFill>
                  <a:srgbClr val="A9006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013"/>
              </a:p>
            </p:txBody>
          </p:sp>
          <p:sp>
            <p:nvSpPr>
              <p:cNvPr id="129" name="Freeform 94">
                <a:extLst>
                  <a:ext uri="{FF2B5EF4-FFF2-40B4-BE49-F238E27FC236}">
                    <a16:creationId xmlns:a16="http://schemas.microsoft.com/office/drawing/2014/main" id="{EB4CDD0B-112F-7EE9-279C-60B96693FB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48735" y="6309369"/>
                <a:ext cx="88253" cy="83000"/>
              </a:xfrm>
              <a:custGeom>
                <a:avLst/>
                <a:gdLst>
                  <a:gd name="T0" fmla="*/ 84 w 84"/>
                  <a:gd name="T1" fmla="*/ 79 h 79"/>
                  <a:gd name="T2" fmla="*/ 0 w 84"/>
                  <a:gd name="T3" fmla="*/ 43 h 79"/>
                  <a:gd name="T4" fmla="*/ 81 w 84"/>
                  <a:gd name="T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4" h="79">
                    <a:moveTo>
                      <a:pt x="84" y="79"/>
                    </a:moveTo>
                    <a:lnTo>
                      <a:pt x="0" y="43"/>
                    </a:lnTo>
                    <a:lnTo>
                      <a:pt x="81" y="0"/>
                    </a:lnTo>
                  </a:path>
                </a:pathLst>
              </a:custGeom>
              <a:noFill/>
              <a:ln w="38100" cap="rnd">
                <a:solidFill>
                  <a:srgbClr val="A9006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013"/>
              </a:p>
            </p:txBody>
          </p:sp>
        </p:grp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401559E4-CA1B-FBFA-333D-7D8F30922DA3}"/>
                </a:ext>
              </a:extLst>
            </p:cNvPr>
            <p:cNvSpPr txBox="1"/>
            <p:nvPr/>
          </p:nvSpPr>
          <p:spPr>
            <a:xfrm rot="16200000">
              <a:off x="5104692" y="3753145"/>
              <a:ext cx="150659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en-GB" sz="1100">
                  <a:solidFill>
                    <a:prstClr val="black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National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D8551BB1-F9D1-15B9-9F80-CC7C5C798202}"/>
                </a:ext>
              </a:extLst>
            </p:cNvPr>
            <p:cNvSpPr txBox="1"/>
            <p:nvPr/>
          </p:nvSpPr>
          <p:spPr>
            <a:xfrm rot="19941220">
              <a:off x="6353479" y="1926199"/>
              <a:ext cx="147483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en-GB" sz="1100">
                  <a:solidFill>
                    <a:prstClr val="black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Regional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41730220-8B9C-E659-7D43-3FA4566E2BFA}"/>
                </a:ext>
              </a:extLst>
            </p:cNvPr>
            <p:cNvSpPr txBox="1"/>
            <p:nvPr/>
          </p:nvSpPr>
          <p:spPr>
            <a:xfrm rot="2150544">
              <a:off x="8600920" y="2033130"/>
              <a:ext cx="12844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en-GB" sz="1100" dirty="0">
                  <a:solidFill>
                    <a:prstClr val="black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International 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47275018-6AAD-9D99-22B5-3FD1B4925D30}"/>
                </a:ext>
              </a:extLst>
            </p:cNvPr>
            <p:cNvSpPr txBox="1"/>
            <p:nvPr/>
          </p:nvSpPr>
          <p:spPr>
            <a:xfrm rot="5566042">
              <a:off x="9545323" y="4014074"/>
              <a:ext cx="13844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en-GB" sz="1100">
                  <a:solidFill>
                    <a:prstClr val="black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Societal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CA5E6A03-A221-76C9-D6BC-9405C9F2219C}"/>
                </a:ext>
              </a:extLst>
            </p:cNvPr>
            <p:cNvSpPr txBox="1"/>
            <p:nvPr/>
          </p:nvSpPr>
          <p:spPr>
            <a:xfrm rot="2063053">
              <a:off x="6097591" y="5726554"/>
              <a:ext cx="145535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en-GB" sz="1100">
                  <a:solidFill>
                    <a:prstClr val="black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Future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AFF8204-D6D6-AB6C-482E-293C9683364C}"/>
                </a:ext>
              </a:extLst>
            </p:cNvPr>
            <p:cNvSpPr txBox="1"/>
            <p:nvPr/>
          </p:nvSpPr>
          <p:spPr>
            <a:xfrm rot="20233235">
              <a:off x="8298206" y="5854116"/>
              <a:ext cx="139631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en-GB" sz="1100">
                  <a:solidFill>
                    <a:prstClr val="black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Project enablers 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159EF1C2-BDD9-F871-602E-031135CC8E06}"/>
                </a:ext>
              </a:extLst>
            </p:cNvPr>
            <p:cNvSpPr txBox="1"/>
            <p:nvPr/>
          </p:nvSpPr>
          <p:spPr>
            <a:xfrm>
              <a:off x="5774863" y="4662048"/>
              <a:ext cx="119932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en-GB" sz="1200" b="1">
                  <a:solidFill>
                    <a:srgbClr val="00A4A9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Secondary</a:t>
              </a:r>
            </a:p>
          </p:txBody>
        </p:sp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27343B1F-4F1D-DAB1-55C7-5EE8C42CD2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402"/>
            <a:stretch/>
          </p:blipFill>
          <p:spPr>
            <a:xfrm>
              <a:off x="7797292" y="3745971"/>
              <a:ext cx="487494" cy="485816"/>
            </a:xfrm>
            <a:prstGeom prst="rect">
              <a:avLst/>
            </a:prstGeom>
          </p:spPr>
        </p:pic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61EA12C2-9F8D-EC59-A386-94B8C21D22CC}"/>
                </a:ext>
              </a:extLst>
            </p:cNvPr>
            <p:cNvSpPr txBox="1"/>
            <p:nvPr/>
          </p:nvSpPr>
          <p:spPr>
            <a:xfrm>
              <a:off x="7308851" y="5025162"/>
              <a:ext cx="7494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GB" sz="1200" b="1">
                  <a:solidFill>
                    <a:srgbClr val="00A4A9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Primary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39EAA76-7594-75FF-E8FB-7E21AA0CE5DA}"/>
                </a:ext>
              </a:extLst>
            </p:cNvPr>
            <p:cNvSpPr txBox="1"/>
            <p:nvPr/>
          </p:nvSpPr>
          <p:spPr>
            <a:xfrm>
              <a:off x="5988794" y="3513640"/>
              <a:ext cx="802731" cy="70788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defTabSz="685800"/>
              <a:r>
                <a:rPr lang="en-GB" sz="800">
                  <a:solidFill>
                    <a:schemeClr val="tx1">
                      <a:lumMod val="75000"/>
                      <a:lumOff val="25000"/>
                    </a:schemeClr>
                  </a:solidFill>
                  <a:ea typeface="Roboto Condensed" panose="02000000000000000000" pitchFamily="2" charset="0"/>
                  <a:cs typeface="Arial" panose="020B0604020202020204" pitchFamily="34" charset="0"/>
                </a:rPr>
                <a:t>Governments, Regulatory bodies &amp; </a:t>
              </a:r>
              <a:br>
                <a:rPr lang="en-GB" sz="800">
                  <a:solidFill>
                    <a:schemeClr val="tx1">
                      <a:lumMod val="75000"/>
                      <a:lumOff val="25000"/>
                    </a:schemeClr>
                  </a:solidFill>
                  <a:ea typeface="Roboto Condensed" panose="02000000000000000000" pitchFamily="2" charset="0"/>
                  <a:cs typeface="Arial" panose="020B0604020202020204" pitchFamily="34" charset="0"/>
                </a:rPr>
              </a:br>
              <a:r>
                <a:rPr lang="en-GB" sz="800">
                  <a:solidFill>
                    <a:schemeClr val="tx1">
                      <a:lumMod val="75000"/>
                      <a:lumOff val="25000"/>
                    </a:schemeClr>
                  </a:solidFill>
                  <a:ea typeface="Roboto Condensed" panose="02000000000000000000" pitchFamily="2" charset="0"/>
                  <a:cs typeface="Arial" panose="020B0604020202020204" pitchFamily="34" charset="0"/>
                </a:rPr>
                <a:t>policy </a:t>
              </a:r>
              <a:br>
                <a:rPr lang="en-GB" sz="800">
                  <a:solidFill>
                    <a:schemeClr val="tx1">
                      <a:lumMod val="75000"/>
                      <a:lumOff val="25000"/>
                    </a:schemeClr>
                  </a:solidFill>
                  <a:ea typeface="Roboto Condensed" panose="02000000000000000000" pitchFamily="2" charset="0"/>
                  <a:cs typeface="Arial" panose="020B0604020202020204" pitchFamily="34" charset="0"/>
                </a:rPr>
              </a:br>
              <a:r>
                <a:rPr lang="en-GB" sz="800">
                  <a:solidFill>
                    <a:schemeClr val="tx1">
                      <a:lumMod val="75000"/>
                      <a:lumOff val="25000"/>
                    </a:schemeClr>
                  </a:solidFill>
                  <a:ea typeface="Roboto Condensed" panose="02000000000000000000" pitchFamily="2" charset="0"/>
                  <a:cs typeface="Arial" panose="020B0604020202020204" pitchFamily="34" charset="0"/>
                </a:rPr>
                <a:t>makers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99DCD061-4404-25AF-157D-DFA896037131}"/>
                </a:ext>
              </a:extLst>
            </p:cNvPr>
            <p:cNvSpPr txBox="1"/>
            <p:nvPr/>
          </p:nvSpPr>
          <p:spPr>
            <a:xfrm>
              <a:off x="5988794" y="3044910"/>
              <a:ext cx="738809" cy="46166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defTabSz="685800"/>
              <a:r>
                <a:rPr lang="en-GB" sz="800">
                  <a:solidFill>
                    <a:schemeClr val="tx1">
                      <a:lumMod val="75000"/>
                      <a:lumOff val="25000"/>
                    </a:schemeClr>
                  </a:solidFill>
                  <a:ea typeface="Roboto Condensed" panose="02000000000000000000" pitchFamily="2" charset="0"/>
                  <a:cs typeface="Arial" panose="020B0604020202020204" pitchFamily="34" charset="0"/>
                </a:rPr>
                <a:t>Market Surveillance Bodies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F34EA901-7FF8-84B9-20E3-5B96819CC0CB}"/>
                </a:ext>
              </a:extLst>
            </p:cNvPr>
            <p:cNvSpPr txBox="1"/>
            <p:nvPr/>
          </p:nvSpPr>
          <p:spPr>
            <a:xfrm>
              <a:off x="5779867" y="4238809"/>
              <a:ext cx="1001550" cy="33855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defTabSz="685800"/>
              <a:r>
                <a:rPr lang="en-GB" sz="800">
                  <a:solidFill>
                    <a:schemeClr val="tx1">
                      <a:lumMod val="75000"/>
                      <a:lumOff val="25000"/>
                    </a:schemeClr>
                  </a:solidFill>
                  <a:ea typeface="Roboto Condensed" panose="02000000000000000000" pitchFamily="2" charset="0"/>
                  <a:cs typeface="Arial" panose="020B0604020202020204" pitchFamily="34" charset="0"/>
                </a:rPr>
                <a:t>Accreditation</a:t>
              </a:r>
            </a:p>
            <a:p>
              <a:pPr algn="ctr" defTabSz="685800"/>
              <a:r>
                <a:rPr lang="en-GB" sz="800">
                  <a:solidFill>
                    <a:schemeClr val="tx1">
                      <a:lumMod val="75000"/>
                      <a:lumOff val="25000"/>
                    </a:schemeClr>
                  </a:solidFill>
                  <a:ea typeface="Roboto Condensed" panose="02000000000000000000" pitchFamily="2" charset="0"/>
                  <a:cs typeface="Arial" panose="020B0604020202020204" pitchFamily="34" charset="0"/>
                </a:rPr>
                <a:t>Bodies 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98F7A046-63BA-3F17-9EBD-0772D8B972C3}"/>
                </a:ext>
              </a:extLst>
            </p:cNvPr>
            <p:cNvSpPr txBox="1"/>
            <p:nvPr/>
          </p:nvSpPr>
          <p:spPr>
            <a:xfrm>
              <a:off x="6440310" y="5200028"/>
              <a:ext cx="846378" cy="46166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defTabSz="685800"/>
              <a:r>
                <a:rPr lang="en-GB" sz="800">
                  <a:solidFill>
                    <a:schemeClr val="tx1">
                      <a:lumMod val="75000"/>
                      <a:lumOff val="25000"/>
                    </a:schemeClr>
                  </a:solidFill>
                  <a:ea typeface="Roboto Condensed" panose="02000000000000000000" pitchFamily="2" charset="0"/>
                  <a:cs typeface="Arial" panose="020B0604020202020204" pitchFamily="34" charset="0"/>
                </a:rPr>
                <a:t>Innovation community &amp; research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6540327A-3322-6A17-AE62-5EF1DE8FD1C7}"/>
                </a:ext>
              </a:extLst>
            </p:cNvPr>
            <p:cNvSpPr txBox="1"/>
            <p:nvPr/>
          </p:nvSpPr>
          <p:spPr>
            <a:xfrm>
              <a:off x="7037465" y="5720636"/>
              <a:ext cx="668691" cy="21544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defTabSz="685800"/>
              <a:r>
                <a:rPr lang="en-GB" sz="800">
                  <a:solidFill>
                    <a:schemeClr val="tx1">
                      <a:lumMod val="75000"/>
                      <a:lumOff val="25000"/>
                    </a:schemeClr>
                  </a:solidFill>
                  <a:ea typeface="Roboto Condensed" panose="02000000000000000000" pitchFamily="2" charset="0"/>
                  <a:cs typeface="Arial" panose="020B0604020202020204" pitchFamily="34" charset="0"/>
                </a:rPr>
                <a:t>Academia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8C9955A0-5A4D-DE26-6F11-6666E985DB56}"/>
                </a:ext>
              </a:extLst>
            </p:cNvPr>
            <p:cNvSpPr txBox="1"/>
            <p:nvPr/>
          </p:nvSpPr>
          <p:spPr>
            <a:xfrm>
              <a:off x="6883391" y="2306461"/>
              <a:ext cx="1001546" cy="21544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defTabSz="685800"/>
              <a:r>
                <a:rPr lang="en-GB" sz="800">
                  <a:solidFill>
                    <a:schemeClr val="tx1">
                      <a:lumMod val="75000"/>
                      <a:lumOff val="25000"/>
                    </a:schemeClr>
                  </a:solidFill>
                  <a:ea typeface="Roboto Condensed" panose="02000000000000000000" pitchFamily="2" charset="0"/>
                  <a:cs typeface="Arial" panose="020B0604020202020204" pitchFamily="34" charset="0"/>
                </a:rPr>
                <a:t>Regional Bodies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4FF3159B-533E-C96D-3830-5C9DE1545DAD}"/>
                </a:ext>
              </a:extLst>
            </p:cNvPr>
            <p:cNvSpPr txBox="1"/>
            <p:nvPr/>
          </p:nvSpPr>
          <p:spPr>
            <a:xfrm>
              <a:off x="8201444" y="5573872"/>
              <a:ext cx="1001546" cy="21544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defTabSz="685800"/>
              <a:r>
                <a:rPr lang="en-GB" sz="800">
                  <a:solidFill>
                    <a:schemeClr val="tx1">
                      <a:lumMod val="75000"/>
                      <a:lumOff val="25000"/>
                    </a:schemeClr>
                  </a:solidFill>
                  <a:ea typeface="Roboto Condensed" panose="02000000000000000000" pitchFamily="2" charset="0"/>
                  <a:cs typeface="Arial" panose="020B0604020202020204" pitchFamily="34" charset="0"/>
                </a:rPr>
                <a:t>Insurers &amp; investors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E52EBE5B-B86B-E1AF-2CAA-177D8936C46A}"/>
                </a:ext>
              </a:extLst>
            </p:cNvPr>
            <p:cNvSpPr txBox="1"/>
            <p:nvPr/>
          </p:nvSpPr>
          <p:spPr>
            <a:xfrm>
              <a:off x="8336793" y="2135293"/>
              <a:ext cx="596023" cy="21544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defTabSz="685800"/>
              <a:r>
                <a:rPr lang="en-GB" sz="800">
                  <a:solidFill>
                    <a:schemeClr val="tx1">
                      <a:lumMod val="75000"/>
                      <a:lumOff val="25000"/>
                    </a:schemeClr>
                  </a:solidFill>
                  <a:ea typeface="Roboto Condensed" panose="02000000000000000000" pitchFamily="2" charset="0"/>
                  <a:cs typeface="Arial" panose="020B0604020202020204" pitchFamily="34" charset="0"/>
                </a:rPr>
                <a:t>NGOs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FC5315B6-C7EC-998C-15BA-1B8A8050A077}"/>
                </a:ext>
              </a:extLst>
            </p:cNvPr>
            <p:cNvSpPr txBox="1"/>
            <p:nvPr/>
          </p:nvSpPr>
          <p:spPr>
            <a:xfrm>
              <a:off x="8489292" y="2414977"/>
              <a:ext cx="1001546" cy="21544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defTabSz="685800"/>
              <a:r>
                <a:rPr lang="en-GB" sz="800">
                  <a:solidFill>
                    <a:schemeClr val="tx1">
                      <a:lumMod val="75000"/>
                      <a:lumOff val="25000"/>
                    </a:schemeClr>
                  </a:solidFill>
                  <a:ea typeface="Roboto Condensed" panose="02000000000000000000" pitchFamily="2" charset="0"/>
                  <a:cs typeface="Arial" panose="020B0604020202020204" pitchFamily="34" charset="0"/>
                </a:rPr>
                <a:t>International Orgs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D96C2D24-318C-29D9-A5EF-8056CAA71729}"/>
                </a:ext>
              </a:extLst>
            </p:cNvPr>
            <p:cNvSpPr txBox="1"/>
            <p:nvPr/>
          </p:nvSpPr>
          <p:spPr>
            <a:xfrm>
              <a:off x="9202990" y="3060052"/>
              <a:ext cx="685767" cy="21544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defTabSz="685800"/>
              <a:r>
                <a:rPr lang="en-GB" sz="800">
                  <a:solidFill>
                    <a:schemeClr val="tx1">
                      <a:lumMod val="75000"/>
                      <a:lumOff val="25000"/>
                    </a:schemeClr>
                  </a:solidFill>
                  <a:ea typeface="Roboto Condensed" panose="02000000000000000000" pitchFamily="2" charset="0"/>
                  <a:cs typeface="Arial" panose="020B0604020202020204" pitchFamily="34" charset="0"/>
                </a:rPr>
                <a:t>Other SDOs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D3579362-D4B2-A74F-D61F-DBAC076E1AA4}"/>
                </a:ext>
              </a:extLst>
            </p:cNvPr>
            <p:cNvSpPr txBox="1"/>
            <p:nvPr/>
          </p:nvSpPr>
          <p:spPr>
            <a:xfrm>
              <a:off x="9128064" y="2834588"/>
              <a:ext cx="1202685" cy="33855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defTabSz="685800"/>
              <a:r>
                <a:rPr lang="en-GB" sz="800">
                  <a:solidFill>
                    <a:schemeClr val="tx1">
                      <a:lumMod val="75000"/>
                      <a:lumOff val="25000"/>
                    </a:schemeClr>
                  </a:solidFill>
                  <a:ea typeface="Roboto Condensed" panose="02000000000000000000" pitchFamily="2" charset="0"/>
                  <a:cs typeface="Arial" panose="020B0604020202020204" pitchFamily="34" charset="0"/>
                </a:rPr>
                <a:t>Partner Organizations (ISO, ITU, etc)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4FE50857-0F26-F0BC-0695-EDCB68FED16D}"/>
                </a:ext>
              </a:extLst>
            </p:cNvPr>
            <p:cNvSpPr txBox="1"/>
            <p:nvPr/>
          </p:nvSpPr>
          <p:spPr>
            <a:xfrm>
              <a:off x="9510105" y="3573490"/>
              <a:ext cx="727236" cy="21544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defTabSz="685800"/>
              <a:r>
                <a:rPr lang="en-GB" sz="800">
                  <a:solidFill>
                    <a:schemeClr val="tx1">
                      <a:lumMod val="75000"/>
                      <a:lumOff val="25000"/>
                    </a:schemeClr>
                  </a:solidFill>
                  <a:ea typeface="Roboto Condensed" panose="02000000000000000000" pitchFamily="2" charset="0"/>
                  <a:cs typeface="Arial" panose="020B0604020202020204" pitchFamily="34" charset="0"/>
                </a:rPr>
                <a:t>Planet earth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2D92C945-E9AF-1C99-C305-E2528AA735F7}"/>
                </a:ext>
              </a:extLst>
            </p:cNvPr>
            <p:cNvSpPr txBox="1"/>
            <p:nvPr/>
          </p:nvSpPr>
          <p:spPr>
            <a:xfrm>
              <a:off x="9643725" y="3915253"/>
              <a:ext cx="708356" cy="21544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defTabSz="685800"/>
              <a:r>
                <a:rPr lang="en-GB" sz="800">
                  <a:solidFill>
                    <a:schemeClr val="tx1">
                      <a:lumMod val="75000"/>
                      <a:lumOff val="25000"/>
                    </a:schemeClr>
                  </a:solidFill>
                  <a:ea typeface="Roboto Condensed" panose="02000000000000000000" pitchFamily="2" charset="0"/>
                  <a:cs typeface="Arial" panose="020B0604020202020204" pitchFamily="34" charset="0"/>
                </a:rPr>
                <a:t>Society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AC05F978-AC30-49BD-BF9D-8AB67AE1E38E}"/>
                </a:ext>
              </a:extLst>
            </p:cNvPr>
            <p:cNvSpPr txBox="1"/>
            <p:nvPr/>
          </p:nvSpPr>
          <p:spPr>
            <a:xfrm>
              <a:off x="9362791" y="4338119"/>
              <a:ext cx="874550" cy="33855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defTabSz="685800"/>
              <a:r>
                <a:rPr lang="en-GB" sz="800">
                  <a:solidFill>
                    <a:schemeClr val="tx1">
                      <a:lumMod val="75000"/>
                      <a:lumOff val="25000"/>
                    </a:schemeClr>
                  </a:solidFill>
                  <a:ea typeface="Roboto Condensed" panose="02000000000000000000" pitchFamily="2" charset="0"/>
                  <a:cs typeface="Arial" panose="020B0604020202020204" pitchFamily="34" charset="0"/>
                </a:rPr>
                <a:t>End-users &amp; Consumers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9DDDE6AB-A092-AB1B-16B8-D35E56D86961}"/>
                </a:ext>
              </a:extLst>
            </p:cNvPr>
            <p:cNvSpPr txBox="1"/>
            <p:nvPr/>
          </p:nvSpPr>
          <p:spPr>
            <a:xfrm>
              <a:off x="7248115" y="2853455"/>
              <a:ext cx="1631334" cy="58477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defTabSz="685800"/>
              <a:r>
                <a:rPr lang="en-GB" sz="800">
                  <a:solidFill>
                    <a:schemeClr val="tx1">
                      <a:lumMod val="75000"/>
                      <a:lumOff val="25000"/>
                    </a:schemeClr>
                  </a:solidFill>
                  <a:ea typeface="Roboto Condensed" panose="02000000000000000000" pitchFamily="2" charset="0"/>
                  <a:cs typeface="Arial" panose="020B0604020202020204" pitchFamily="34" charset="0"/>
                </a:rPr>
                <a:t>Manufactures, service providers &amp; industry and other entities participating in IEC activities directly (academy reps., researchers) 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241941F7-4C4F-825D-9E82-EDDE0C91E666}"/>
                </a:ext>
              </a:extLst>
            </p:cNvPr>
            <p:cNvSpPr txBox="1"/>
            <p:nvPr/>
          </p:nvSpPr>
          <p:spPr>
            <a:xfrm>
              <a:off x="8192963" y="4443971"/>
              <a:ext cx="1010027" cy="21544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defTabSz="685800"/>
              <a:r>
                <a:rPr lang="en-GB" sz="800">
                  <a:solidFill>
                    <a:schemeClr val="tx1">
                      <a:lumMod val="75000"/>
                      <a:lumOff val="25000"/>
                    </a:schemeClr>
                  </a:solidFill>
                  <a:ea typeface="Roboto Condensed" panose="02000000000000000000" pitchFamily="2" charset="0"/>
                  <a:cs typeface="Arial" panose="020B0604020202020204" pitchFamily="34" charset="0"/>
                </a:rPr>
                <a:t>Member = NC</a:t>
              </a: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C6D68E3B-5CD1-77BD-6FCB-748564EC06ED}"/>
                </a:ext>
              </a:extLst>
            </p:cNvPr>
            <p:cNvSpPr txBox="1"/>
            <p:nvPr/>
          </p:nvSpPr>
          <p:spPr>
            <a:xfrm>
              <a:off x="6928925" y="4349417"/>
              <a:ext cx="1127055" cy="33855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defTabSz="685800"/>
              <a:r>
                <a:rPr lang="en-GB" sz="800">
                  <a:solidFill>
                    <a:schemeClr val="tx1">
                      <a:lumMod val="75000"/>
                      <a:lumOff val="25000"/>
                    </a:schemeClr>
                  </a:solidFill>
                  <a:ea typeface="Roboto Condensed" panose="02000000000000000000" pitchFamily="2" charset="0"/>
                  <a:cs typeface="Arial" panose="020B0604020202020204" pitchFamily="34" charset="0"/>
                </a:rPr>
                <a:t>TIC (Test, Inspection, Certification)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2AD6453E-78AB-3917-D72E-1ABF61963BC1}"/>
                </a:ext>
              </a:extLst>
            </p:cNvPr>
            <p:cNvSpPr txBox="1"/>
            <p:nvPr/>
          </p:nvSpPr>
          <p:spPr>
            <a:xfrm>
              <a:off x="8371061" y="3826214"/>
              <a:ext cx="1057802" cy="21544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defTabSz="685800"/>
              <a:r>
                <a:rPr lang="en-GB" sz="800">
                  <a:solidFill>
                    <a:schemeClr val="tx1">
                      <a:lumMod val="75000"/>
                      <a:lumOff val="25000"/>
                    </a:schemeClr>
                  </a:solidFill>
                  <a:ea typeface="Roboto Condensed" panose="02000000000000000000" pitchFamily="2" charset="0"/>
                  <a:cs typeface="Arial" panose="020B0604020202020204" pitchFamily="34" charset="0"/>
                </a:rPr>
                <a:t>Affiliates &amp; YPs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4615583F-0394-89BF-6E26-619E87FC5937}"/>
                </a:ext>
              </a:extLst>
            </p:cNvPr>
            <p:cNvSpPr txBox="1"/>
            <p:nvPr/>
          </p:nvSpPr>
          <p:spPr>
            <a:xfrm>
              <a:off x="7843331" y="4793189"/>
              <a:ext cx="679310" cy="21544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defTabSz="685800"/>
              <a:r>
                <a:rPr lang="en-GB" sz="800">
                  <a:solidFill>
                    <a:schemeClr val="tx1">
                      <a:lumMod val="75000"/>
                      <a:lumOff val="25000"/>
                    </a:schemeClr>
                  </a:solidFill>
                  <a:ea typeface="Roboto Condensed" panose="02000000000000000000" pitchFamily="2" charset="0"/>
                  <a:cs typeface="Arial" panose="020B0604020202020204" pitchFamily="34" charset="0"/>
                </a:rPr>
                <a:t>Experts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A6365852-BAB9-2A62-F460-E41F6C1F1E48}"/>
                </a:ext>
              </a:extLst>
            </p:cNvPr>
            <p:cNvSpPr txBox="1"/>
            <p:nvPr/>
          </p:nvSpPr>
          <p:spPr>
            <a:xfrm>
              <a:off x="6796257" y="3760106"/>
              <a:ext cx="849985" cy="33855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defTabSz="685800"/>
              <a:r>
                <a:rPr lang="en-GB" sz="800">
                  <a:solidFill>
                    <a:schemeClr val="tx1">
                      <a:lumMod val="75000"/>
                      <a:lumOff val="25000"/>
                    </a:schemeClr>
                  </a:solidFill>
                  <a:ea typeface="Roboto Condensed" panose="02000000000000000000" pitchFamily="2" charset="0"/>
                  <a:cs typeface="Arial" panose="020B0604020202020204" pitchFamily="34" charset="0"/>
                </a:rPr>
                <a:t>Regulators and policy makers</a:t>
              </a:r>
            </a:p>
          </p:txBody>
        </p: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86C32D00-3A1E-3A85-3DAE-440DC4FF28A4}"/>
                </a:ext>
              </a:extLst>
            </p:cNvPr>
            <p:cNvGrpSpPr/>
            <p:nvPr/>
          </p:nvGrpSpPr>
          <p:grpSpPr>
            <a:xfrm rot="10800000">
              <a:off x="6401887" y="1661763"/>
              <a:ext cx="1648429" cy="1703051"/>
              <a:chOff x="5638810" y="3484572"/>
              <a:chExt cx="2490793" cy="2573329"/>
            </a:xfrm>
          </p:grpSpPr>
          <p:sp>
            <p:nvSpPr>
              <p:cNvPr id="126" name="Freeform 93">
                <a:extLst>
                  <a:ext uri="{FF2B5EF4-FFF2-40B4-BE49-F238E27FC236}">
                    <a16:creationId xmlns:a16="http://schemas.microsoft.com/office/drawing/2014/main" id="{0B066E76-EF80-0D25-164E-49CF239EB5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8810" y="3484572"/>
                <a:ext cx="2490793" cy="2516193"/>
              </a:xfrm>
              <a:custGeom>
                <a:avLst/>
                <a:gdLst>
                  <a:gd name="T0" fmla="*/ 0 w 655"/>
                  <a:gd name="T1" fmla="*/ 237 h 661"/>
                  <a:gd name="T2" fmla="*/ 290 w 655"/>
                  <a:gd name="T3" fmla="*/ 237 h 661"/>
                  <a:gd name="T4" fmla="*/ 290 w 655"/>
                  <a:gd name="T5" fmla="*/ 237 h 661"/>
                  <a:gd name="T6" fmla="*/ 427 w 655"/>
                  <a:gd name="T7" fmla="*/ 0 h 661"/>
                  <a:gd name="T8" fmla="*/ 655 w 655"/>
                  <a:gd name="T9" fmla="*/ 396 h 661"/>
                  <a:gd name="T10" fmla="*/ 117 w 655"/>
                  <a:gd name="T11" fmla="*/ 661 h 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5" h="661">
                    <a:moveTo>
                      <a:pt x="0" y="237"/>
                    </a:moveTo>
                    <a:cubicBezTo>
                      <a:pt x="290" y="237"/>
                      <a:pt x="290" y="237"/>
                      <a:pt x="290" y="237"/>
                    </a:cubicBezTo>
                    <a:cubicBezTo>
                      <a:pt x="290" y="237"/>
                      <a:pt x="290" y="237"/>
                      <a:pt x="290" y="237"/>
                    </a:cubicBezTo>
                    <a:cubicBezTo>
                      <a:pt x="427" y="0"/>
                      <a:pt x="427" y="0"/>
                      <a:pt x="427" y="0"/>
                    </a:cubicBezTo>
                    <a:cubicBezTo>
                      <a:pt x="655" y="396"/>
                      <a:pt x="655" y="396"/>
                      <a:pt x="655" y="396"/>
                    </a:cubicBezTo>
                    <a:cubicBezTo>
                      <a:pt x="527" y="564"/>
                      <a:pt x="326" y="661"/>
                      <a:pt x="117" y="661"/>
                    </a:cubicBezTo>
                  </a:path>
                </a:pathLst>
              </a:custGeom>
              <a:noFill/>
              <a:ln w="38100" cap="rnd">
                <a:solidFill>
                  <a:srgbClr val="A9006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013"/>
              </a:p>
            </p:txBody>
          </p:sp>
          <p:sp>
            <p:nvSpPr>
              <p:cNvPr id="127" name="Freeform 94">
                <a:extLst>
                  <a:ext uri="{FF2B5EF4-FFF2-40B4-BE49-F238E27FC236}">
                    <a16:creationId xmlns:a16="http://schemas.microsoft.com/office/drawing/2014/main" id="{B5D47ABE-A9C5-5539-2E1C-F7AAAD8214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3299" y="5932487"/>
                <a:ext cx="133351" cy="125414"/>
              </a:xfrm>
              <a:custGeom>
                <a:avLst/>
                <a:gdLst>
                  <a:gd name="T0" fmla="*/ 84 w 84"/>
                  <a:gd name="T1" fmla="*/ 79 h 79"/>
                  <a:gd name="T2" fmla="*/ 0 w 84"/>
                  <a:gd name="T3" fmla="*/ 43 h 79"/>
                  <a:gd name="T4" fmla="*/ 81 w 84"/>
                  <a:gd name="T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4" h="79">
                    <a:moveTo>
                      <a:pt x="84" y="79"/>
                    </a:moveTo>
                    <a:lnTo>
                      <a:pt x="0" y="43"/>
                    </a:lnTo>
                    <a:lnTo>
                      <a:pt x="81" y="0"/>
                    </a:lnTo>
                  </a:path>
                </a:pathLst>
              </a:custGeom>
              <a:noFill/>
              <a:ln w="38100" cap="rnd">
                <a:solidFill>
                  <a:srgbClr val="A9006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013"/>
              </a:p>
            </p:txBody>
          </p: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0E72314C-F3C2-CFE0-3A94-5C03ACBB054C}"/>
                </a:ext>
              </a:extLst>
            </p:cNvPr>
            <p:cNvGrpSpPr/>
            <p:nvPr/>
          </p:nvGrpSpPr>
          <p:grpSpPr>
            <a:xfrm rot="10800000">
              <a:off x="9145002" y="3424597"/>
              <a:ext cx="1375268" cy="1506594"/>
              <a:chOff x="3411538" y="2139950"/>
              <a:chExt cx="2078038" cy="2276474"/>
            </a:xfrm>
          </p:grpSpPr>
          <p:sp>
            <p:nvSpPr>
              <p:cNvPr id="124" name="Freeform 6">
                <a:extLst>
                  <a:ext uri="{FF2B5EF4-FFF2-40B4-BE49-F238E27FC236}">
                    <a16:creationId xmlns:a16="http://schemas.microsoft.com/office/drawing/2014/main" id="{13735C4A-63D2-8451-B3CB-898446453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1538" y="2139950"/>
                <a:ext cx="2078038" cy="2276474"/>
              </a:xfrm>
              <a:custGeom>
                <a:avLst/>
                <a:gdLst>
                  <a:gd name="T0" fmla="*/ 546 w 546"/>
                  <a:gd name="T1" fmla="*/ 110 h 598"/>
                  <a:gd name="T2" fmla="*/ 401 w 546"/>
                  <a:gd name="T3" fmla="*/ 361 h 598"/>
                  <a:gd name="T4" fmla="*/ 401 w 546"/>
                  <a:gd name="T5" fmla="*/ 361 h 598"/>
                  <a:gd name="T6" fmla="*/ 538 w 546"/>
                  <a:gd name="T7" fmla="*/ 598 h 598"/>
                  <a:gd name="T8" fmla="*/ 81 w 546"/>
                  <a:gd name="T9" fmla="*/ 598 h 598"/>
                  <a:gd name="T10" fmla="*/ 121 w 54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6" h="598">
                    <a:moveTo>
                      <a:pt x="546" y="110"/>
                    </a:moveTo>
                    <a:cubicBezTo>
                      <a:pt x="401" y="361"/>
                      <a:pt x="401" y="361"/>
                      <a:pt x="401" y="361"/>
                    </a:cubicBezTo>
                    <a:cubicBezTo>
                      <a:pt x="401" y="361"/>
                      <a:pt x="401" y="361"/>
                      <a:pt x="401" y="361"/>
                    </a:cubicBezTo>
                    <a:cubicBezTo>
                      <a:pt x="538" y="598"/>
                      <a:pt x="538" y="598"/>
                      <a:pt x="538" y="598"/>
                    </a:cubicBezTo>
                    <a:cubicBezTo>
                      <a:pt x="81" y="598"/>
                      <a:pt x="81" y="598"/>
                      <a:pt x="81" y="598"/>
                    </a:cubicBezTo>
                    <a:cubicBezTo>
                      <a:pt x="0" y="403"/>
                      <a:pt x="16" y="181"/>
                      <a:pt x="121" y="0"/>
                    </a:cubicBezTo>
                  </a:path>
                </a:pathLst>
              </a:custGeom>
              <a:noFill/>
              <a:ln w="38100" cap="rnd">
                <a:solidFill>
                  <a:srgbClr val="6BA90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013"/>
              </a:p>
            </p:txBody>
          </p:sp>
          <p:sp>
            <p:nvSpPr>
              <p:cNvPr id="125" name="Freeform 7">
                <a:extLst>
                  <a:ext uri="{FF2B5EF4-FFF2-40B4-BE49-F238E27FC236}">
                    <a16:creationId xmlns:a16="http://schemas.microsoft.com/office/drawing/2014/main" id="{53CCB966-5588-0210-C318-9A08E8856D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4439" y="2139950"/>
                <a:ext cx="117474" cy="144463"/>
              </a:xfrm>
              <a:custGeom>
                <a:avLst/>
                <a:gdLst>
                  <a:gd name="T0" fmla="*/ 0 w 74"/>
                  <a:gd name="T1" fmla="*/ 53 h 91"/>
                  <a:gd name="T2" fmla="*/ 74 w 74"/>
                  <a:gd name="T3" fmla="*/ 0 h 91"/>
                  <a:gd name="T4" fmla="*/ 70 w 74"/>
                  <a:gd name="T5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" h="91">
                    <a:moveTo>
                      <a:pt x="0" y="53"/>
                    </a:moveTo>
                    <a:lnTo>
                      <a:pt x="74" y="0"/>
                    </a:lnTo>
                    <a:lnTo>
                      <a:pt x="70" y="91"/>
                    </a:lnTo>
                  </a:path>
                </a:pathLst>
              </a:custGeom>
              <a:noFill/>
              <a:ln w="38100" cap="rnd">
                <a:solidFill>
                  <a:srgbClr val="6BA90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013"/>
              </a:p>
            </p:txBody>
          </p:sp>
        </p:grp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53A629D3-A095-AE52-402E-D7B400672231}"/>
                </a:ext>
              </a:extLst>
            </p:cNvPr>
            <p:cNvGrpSpPr/>
            <p:nvPr/>
          </p:nvGrpSpPr>
          <p:grpSpPr>
            <a:xfrm>
              <a:off x="8106869" y="1778310"/>
              <a:ext cx="1828086" cy="1614462"/>
              <a:chOff x="8106869" y="1778310"/>
              <a:chExt cx="1828086" cy="1614462"/>
            </a:xfrm>
          </p:grpSpPr>
          <p:sp>
            <p:nvSpPr>
              <p:cNvPr id="122" name="Freeform 8">
                <a:extLst>
                  <a:ext uri="{FF2B5EF4-FFF2-40B4-BE49-F238E27FC236}">
                    <a16:creationId xmlns:a16="http://schemas.microsoft.com/office/drawing/2014/main" id="{DF7D430E-A063-B444-EA0B-47209BE9EC6E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8106869" y="1778310"/>
                <a:ext cx="1828086" cy="1614462"/>
              </a:xfrm>
              <a:custGeom>
                <a:avLst/>
                <a:gdLst>
                  <a:gd name="T0" fmla="*/ 308 w 726"/>
                  <a:gd name="T1" fmla="*/ 0 h 646"/>
                  <a:gd name="T2" fmla="*/ 453 w 726"/>
                  <a:gd name="T3" fmla="*/ 251 h 646"/>
                  <a:gd name="T4" fmla="*/ 453 w 726"/>
                  <a:gd name="T5" fmla="*/ 251 h 646"/>
                  <a:gd name="T6" fmla="*/ 726 w 726"/>
                  <a:gd name="T7" fmla="*/ 251 h 646"/>
                  <a:gd name="T8" fmla="*/ 498 w 726"/>
                  <a:gd name="T9" fmla="*/ 646 h 646"/>
                  <a:gd name="T10" fmla="*/ 0 w 726"/>
                  <a:gd name="T11" fmla="*/ 312 h 646"/>
                  <a:gd name="connsiteX0" fmla="*/ 4242 w 10002"/>
                  <a:gd name="connsiteY0" fmla="*/ 0 h 9914"/>
                  <a:gd name="connsiteX1" fmla="*/ 6240 w 10002"/>
                  <a:gd name="connsiteY1" fmla="*/ 3885 h 9914"/>
                  <a:gd name="connsiteX2" fmla="*/ 6240 w 10002"/>
                  <a:gd name="connsiteY2" fmla="*/ 3885 h 9914"/>
                  <a:gd name="connsiteX3" fmla="*/ 10000 w 10002"/>
                  <a:gd name="connsiteY3" fmla="*/ 3885 h 9914"/>
                  <a:gd name="connsiteX4" fmla="*/ 6830 w 10002"/>
                  <a:gd name="connsiteY4" fmla="*/ 9914 h 9914"/>
                  <a:gd name="connsiteX5" fmla="*/ 0 w 10002"/>
                  <a:gd name="connsiteY5" fmla="*/ 4830 h 9914"/>
                  <a:gd name="connsiteX0" fmla="*/ 4241 w 9998"/>
                  <a:gd name="connsiteY0" fmla="*/ 0 h 10000"/>
                  <a:gd name="connsiteX1" fmla="*/ 6239 w 9998"/>
                  <a:gd name="connsiteY1" fmla="*/ 3919 h 10000"/>
                  <a:gd name="connsiteX2" fmla="*/ 6239 w 9998"/>
                  <a:gd name="connsiteY2" fmla="*/ 3919 h 10000"/>
                  <a:gd name="connsiteX3" fmla="*/ 9998 w 9998"/>
                  <a:gd name="connsiteY3" fmla="*/ 3919 h 10000"/>
                  <a:gd name="connsiteX4" fmla="*/ 6829 w 9998"/>
                  <a:gd name="connsiteY4" fmla="*/ 10000 h 10000"/>
                  <a:gd name="connsiteX5" fmla="*/ 0 w 9998"/>
                  <a:gd name="connsiteY5" fmla="*/ 4872 h 10000"/>
                  <a:gd name="connsiteX0" fmla="*/ 4242 w 10053"/>
                  <a:gd name="connsiteY0" fmla="*/ 0 h 10000"/>
                  <a:gd name="connsiteX1" fmla="*/ 6240 w 10053"/>
                  <a:gd name="connsiteY1" fmla="*/ 3919 h 10000"/>
                  <a:gd name="connsiteX2" fmla="*/ 6240 w 10053"/>
                  <a:gd name="connsiteY2" fmla="*/ 3919 h 10000"/>
                  <a:gd name="connsiteX3" fmla="*/ 10000 w 10053"/>
                  <a:gd name="connsiteY3" fmla="*/ 3919 h 10000"/>
                  <a:gd name="connsiteX4" fmla="*/ 6830 w 10053"/>
                  <a:gd name="connsiteY4" fmla="*/ 10000 h 10000"/>
                  <a:gd name="connsiteX5" fmla="*/ 0 w 10053"/>
                  <a:gd name="connsiteY5" fmla="*/ 4872 h 10000"/>
                  <a:gd name="connsiteX0" fmla="*/ 4242 w 10000"/>
                  <a:gd name="connsiteY0" fmla="*/ 0 h 10000"/>
                  <a:gd name="connsiteX1" fmla="*/ 6240 w 10000"/>
                  <a:gd name="connsiteY1" fmla="*/ 3919 h 10000"/>
                  <a:gd name="connsiteX2" fmla="*/ 6240 w 10000"/>
                  <a:gd name="connsiteY2" fmla="*/ 3919 h 10000"/>
                  <a:gd name="connsiteX3" fmla="*/ 10000 w 10000"/>
                  <a:gd name="connsiteY3" fmla="*/ 3919 h 10000"/>
                  <a:gd name="connsiteX4" fmla="*/ 6830 w 10000"/>
                  <a:gd name="connsiteY4" fmla="*/ 10000 h 10000"/>
                  <a:gd name="connsiteX5" fmla="*/ 0 w 10000"/>
                  <a:gd name="connsiteY5" fmla="*/ 4872 h 10000"/>
                  <a:gd name="connsiteX0" fmla="*/ 4242 w 10072"/>
                  <a:gd name="connsiteY0" fmla="*/ 0 h 10000"/>
                  <a:gd name="connsiteX1" fmla="*/ 6240 w 10072"/>
                  <a:gd name="connsiteY1" fmla="*/ 3919 h 10000"/>
                  <a:gd name="connsiteX2" fmla="*/ 6240 w 10072"/>
                  <a:gd name="connsiteY2" fmla="*/ 3919 h 10000"/>
                  <a:gd name="connsiteX3" fmla="*/ 10000 w 10072"/>
                  <a:gd name="connsiteY3" fmla="*/ 3919 h 10000"/>
                  <a:gd name="connsiteX4" fmla="*/ 6830 w 10072"/>
                  <a:gd name="connsiteY4" fmla="*/ 10000 h 10000"/>
                  <a:gd name="connsiteX5" fmla="*/ 0 w 10072"/>
                  <a:gd name="connsiteY5" fmla="*/ 4872 h 10000"/>
                  <a:gd name="connsiteX0" fmla="*/ 4242 w 10002"/>
                  <a:gd name="connsiteY0" fmla="*/ 0 h 10000"/>
                  <a:gd name="connsiteX1" fmla="*/ 6240 w 10002"/>
                  <a:gd name="connsiteY1" fmla="*/ 3919 h 10000"/>
                  <a:gd name="connsiteX2" fmla="*/ 6240 w 10002"/>
                  <a:gd name="connsiteY2" fmla="*/ 3919 h 10000"/>
                  <a:gd name="connsiteX3" fmla="*/ 10000 w 10002"/>
                  <a:gd name="connsiteY3" fmla="*/ 3919 h 10000"/>
                  <a:gd name="connsiteX4" fmla="*/ 6830 w 10002"/>
                  <a:gd name="connsiteY4" fmla="*/ 10000 h 10000"/>
                  <a:gd name="connsiteX5" fmla="*/ 0 w 10002"/>
                  <a:gd name="connsiteY5" fmla="*/ 4872 h 10000"/>
                  <a:gd name="connsiteX0" fmla="*/ 4242 w 10000"/>
                  <a:gd name="connsiteY0" fmla="*/ 0 h 10000"/>
                  <a:gd name="connsiteX1" fmla="*/ 6240 w 10000"/>
                  <a:gd name="connsiteY1" fmla="*/ 3919 h 10000"/>
                  <a:gd name="connsiteX2" fmla="*/ 6240 w 10000"/>
                  <a:gd name="connsiteY2" fmla="*/ 3919 h 10000"/>
                  <a:gd name="connsiteX3" fmla="*/ 10000 w 10000"/>
                  <a:gd name="connsiteY3" fmla="*/ 3919 h 10000"/>
                  <a:gd name="connsiteX4" fmla="*/ 6830 w 10000"/>
                  <a:gd name="connsiteY4" fmla="*/ 10000 h 10000"/>
                  <a:gd name="connsiteX5" fmla="*/ 0 w 10000"/>
                  <a:gd name="connsiteY5" fmla="*/ 4872 h 10000"/>
                  <a:gd name="connsiteX0" fmla="*/ 4242 w 10057"/>
                  <a:gd name="connsiteY0" fmla="*/ 0 h 10000"/>
                  <a:gd name="connsiteX1" fmla="*/ 6240 w 10057"/>
                  <a:gd name="connsiteY1" fmla="*/ 3919 h 10000"/>
                  <a:gd name="connsiteX2" fmla="*/ 6240 w 10057"/>
                  <a:gd name="connsiteY2" fmla="*/ 3919 h 10000"/>
                  <a:gd name="connsiteX3" fmla="*/ 10000 w 10057"/>
                  <a:gd name="connsiteY3" fmla="*/ 3919 h 10000"/>
                  <a:gd name="connsiteX4" fmla="*/ 6830 w 10057"/>
                  <a:gd name="connsiteY4" fmla="*/ 10000 h 10000"/>
                  <a:gd name="connsiteX5" fmla="*/ 0 w 10057"/>
                  <a:gd name="connsiteY5" fmla="*/ 4872 h 10000"/>
                  <a:gd name="connsiteX0" fmla="*/ 4242 w 10000"/>
                  <a:gd name="connsiteY0" fmla="*/ 0 h 10000"/>
                  <a:gd name="connsiteX1" fmla="*/ 6240 w 10000"/>
                  <a:gd name="connsiteY1" fmla="*/ 3919 h 10000"/>
                  <a:gd name="connsiteX2" fmla="*/ 6240 w 10000"/>
                  <a:gd name="connsiteY2" fmla="*/ 3919 h 10000"/>
                  <a:gd name="connsiteX3" fmla="*/ 10000 w 10000"/>
                  <a:gd name="connsiteY3" fmla="*/ 3919 h 10000"/>
                  <a:gd name="connsiteX4" fmla="*/ 6830 w 10000"/>
                  <a:gd name="connsiteY4" fmla="*/ 10000 h 10000"/>
                  <a:gd name="connsiteX5" fmla="*/ 0 w 10000"/>
                  <a:gd name="connsiteY5" fmla="*/ 4872 h 10000"/>
                  <a:gd name="connsiteX0" fmla="*/ 4242 w 10026"/>
                  <a:gd name="connsiteY0" fmla="*/ 0 h 10000"/>
                  <a:gd name="connsiteX1" fmla="*/ 6240 w 10026"/>
                  <a:gd name="connsiteY1" fmla="*/ 3919 h 10000"/>
                  <a:gd name="connsiteX2" fmla="*/ 6240 w 10026"/>
                  <a:gd name="connsiteY2" fmla="*/ 3919 h 10000"/>
                  <a:gd name="connsiteX3" fmla="*/ 10026 w 10026"/>
                  <a:gd name="connsiteY3" fmla="*/ 3890 h 10000"/>
                  <a:gd name="connsiteX4" fmla="*/ 6830 w 10026"/>
                  <a:gd name="connsiteY4" fmla="*/ 10000 h 10000"/>
                  <a:gd name="connsiteX5" fmla="*/ 0 w 10026"/>
                  <a:gd name="connsiteY5" fmla="*/ 4872 h 10000"/>
                  <a:gd name="connsiteX0" fmla="*/ 4242 w 10000"/>
                  <a:gd name="connsiteY0" fmla="*/ 0 h 10000"/>
                  <a:gd name="connsiteX1" fmla="*/ 6240 w 10000"/>
                  <a:gd name="connsiteY1" fmla="*/ 3919 h 10000"/>
                  <a:gd name="connsiteX2" fmla="*/ 6240 w 10000"/>
                  <a:gd name="connsiteY2" fmla="*/ 3919 h 10000"/>
                  <a:gd name="connsiteX3" fmla="*/ 10000 w 10000"/>
                  <a:gd name="connsiteY3" fmla="*/ 3919 h 10000"/>
                  <a:gd name="connsiteX4" fmla="*/ 6830 w 10000"/>
                  <a:gd name="connsiteY4" fmla="*/ 10000 h 10000"/>
                  <a:gd name="connsiteX5" fmla="*/ 0 w 10000"/>
                  <a:gd name="connsiteY5" fmla="*/ 487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0" h="10000">
                    <a:moveTo>
                      <a:pt x="4242" y="0"/>
                    </a:moveTo>
                    <a:lnTo>
                      <a:pt x="6240" y="3919"/>
                    </a:lnTo>
                    <a:lnTo>
                      <a:pt x="6240" y="3919"/>
                    </a:lnTo>
                    <a:lnTo>
                      <a:pt x="10000" y="3919"/>
                    </a:lnTo>
                    <a:cubicBezTo>
                      <a:pt x="9749" y="4516"/>
                      <a:pt x="6830" y="10000"/>
                      <a:pt x="6830" y="10000"/>
                    </a:cubicBezTo>
                    <a:cubicBezTo>
                      <a:pt x="3937" y="9578"/>
                      <a:pt x="1433" y="7713"/>
                      <a:pt x="0" y="4872"/>
                    </a:cubicBezTo>
                  </a:path>
                </a:pathLst>
              </a:custGeom>
              <a:noFill/>
              <a:ln w="38100" cap="rnd">
                <a:solidFill>
                  <a:srgbClr val="F494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013" dirty="0">
                  <a:noFill/>
                </a:endParaRPr>
              </a:p>
            </p:txBody>
          </p:sp>
          <p:sp>
            <p:nvSpPr>
              <p:cNvPr id="123" name="Freeform 9">
                <a:extLst>
                  <a:ext uri="{FF2B5EF4-FFF2-40B4-BE49-F238E27FC236}">
                    <a16:creationId xmlns:a16="http://schemas.microsoft.com/office/drawing/2014/main" id="{4CF4B0DF-C140-8B6E-C994-1B6E1B317638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9855102" y="2510246"/>
                <a:ext cx="79847" cy="95607"/>
              </a:xfrm>
              <a:custGeom>
                <a:avLst/>
                <a:gdLst>
                  <a:gd name="T0" fmla="*/ 9 w 76"/>
                  <a:gd name="T1" fmla="*/ 91 h 91"/>
                  <a:gd name="T2" fmla="*/ 0 w 76"/>
                  <a:gd name="T3" fmla="*/ 0 h 91"/>
                  <a:gd name="T4" fmla="*/ 76 w 76"/>
                  <a:gd name="T5" fmla="*/ 5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6" h="91">
                    <a:moveTo>
                      <a:pt x="9" y="91"/>
                    </a:moveTo>
                    <a:lnTo>
                      <a:pt x="0" y="0"/>
                    </a:lnTo>
                    <a:lnTo>
                      <a:pt x="76" y="50"/>
                    </a:lnTo>
                  </a:path>
                </a:pathLst>
              </a:custGeom>
              <a:noFill/>
              <a:ln w="38100" cap="rnd">
                <a:solidFill>
                  <a:srgbClr val="F494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013">
                  <a:noFill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174695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C58E60FE-8FD5-C5F4-2408-03BE35877C2C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311" t="1526" r="43519" b="1104"/>
          <a:stretch/>
        </p:blipFill>
        <p:spPr>
          <a:xfrm>
            <a:off x="8515350" y="674688"/>
            <a:ext cx="3219450" cy="5622925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7F7A421-605F-DC0B-5083-0E9D2AF01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 Strategic themes</a:t>
            </a:r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D71DB18F-34BC-46B1-A04B-4E42DAE51E8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826" r="20770"/>
          <a:stretch/>
        </p:blipFill>
        <p:spPr>
          <a:xfrm>
            <a:off x="6232362" y="1479884"/>
            <a:ext cx="2747209" cy="3777916"/>
          </a:xfr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830545-DE25-8DB4-6AC6-665C91A2F7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Enabling a digital and all electric society">
            <a:extLst>
              <a:ext uri="{FF2B5EF4-FFF2-40B4-BE49-F238E27FC236}">
                <a16:creationId xmlns:a16="http://schemas.microsoft.com/office/drawing/2014/main" id="{6C30F65B-4FEF-0B2D-07ED-80F6250D7437}"/>
              </a:ext>
            </a:extLst>
          </p:cNvPr>
          <p:cNvSpPr/>
          <p:nvPr/>
        </p:nvSpPr>
        <p:spPr>
          <a:xfrm>
            <a:off x="457201" y="2101735"/>
            <a:ext cx="4909068" cy="827574"/>
          </a:xfrm>
          <a:prstGeom prst="rect">
            <a:avLst/>
          </a:prstGeom>
          <a:solidFill>
            <a:srgbClr val="0070C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72000" tIns="0" rIns="0" bIns="0" anchor="ctr"/>
          <a:lstStyle>
            <a:lvl1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 sz="1400" b="1" dirty="0">
                <a:cs typeface="Arial" panose="020B0604020202020204" pitchFamily="34" charset="0"/>
              </a:rPr>
              <a:t>Enabling a digital and all</a:t>
            </a:r>
            <a:r>
              <a:rPr lang="en-GB" sz="1400" b="1" dirty="0">
                <a:cs typeface="Arial" panose="020B0604020202020204" pitchFamily="34" charset="0"/>
              </a:rPr>
              <a:t>-</a:t>
            </a:r>
            <a:r>
              <a:rPr sz="1400" b="1" dirty="0">
                <a:cs typeface="Arial" panose="020B0604020202020204" pitchFamily="34" charset="0"/>
              </a:rPr>
              <a:t>electric society </a:t>
            </a:r>
          </a:p>
        </p:txBody>
      </p:sp>
      <p:sp>
        <p:nvSpPr>
          <p:cNvPr id="8" name="Fostering a sustainable world">
            <a:extLst>
              <a:ext uri="{FF2B5EF4-FFF2-40B4-BE49-F238E27FC236}">
                <a16:creationId xmlns:a16="http://schemas.microsoft.com/office/drawing/2014/main" id="{F5E4CF0F-9182-7C4F-7E5D-4357F41D3F53}"/>
              </a:ext>
            </a:extLst>
          </p:cNvPr>
          <p:cNvSpPr/>
          <p:nvPr/>
        </p:nvSpPr>
        <p:spPr>
          <a:xfrm>
            <a:off x="449179" y="3194118"/>
            <a:ext cx="4917089" cy="827574"/>
          </a:xfrm>
          <a:prstGeom prst="rect">
            <a:avLst/>
          </a:prstGeom>
          <a:solidFill>
            <a:srgbClr val="00B05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72000" tIns="0" rIns="0" bIns="0" anchor="ctr"/>
          <a:lstStyle>
            <a:lvl1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 sz="1400" b="1" dirty="0"/>
              <a:t>Fostering a sustainable world </a:t>
            </a:r>
          </a:p>
        </p:txBody>
      </p:sp>
      <p:sp>
        <p:nvSpPr>
          <p:cNvPr id="9" name="Leading on trust, inclusion, and collaboration">
            <a:extLst>
              <a:ext uri="{FF2B5EF4-FFF2-40B4-BE49-F238E27FC236}">
                <a16:creationId xmlns:a16="http://schemas.microsoft.com/office/drawing/2014/main" id="{F327E2F3-A608-9A75-D67A-9180A9D2EE02}"/>
              </a:ext>
            </a:extLst>
          </p:cNvPr>
          <p:cNvSpPr/>
          <p:nvPr/>
        </p:nvSpPr>
        <p:spPr>
          <a:xfrm>
            <a:off x="457200" y="4286499"/>
            <a:ext cx="4909068" cy="827574"/>
          </a:xfrm>
          <a:prstGeom prst="rect">
            <a:avLst/>
          </a:prstGeom>
          <a:solidFill>
            <a:srgbClr val="FA7A06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72000" tIns="0" rIns="0" bIns="0" anchor="ctr"/>
          <a:lstStyle>
            <a:lvl1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 sz="1400" b="1" dirty="0"/>
              <a:t>Leading on trust, inclusion and collaboration </a:t>
            </a:r>
          </a:p>
        </p:txBody>
      </p:sp>
      <p:pic>
        <p:nvPicPr>
          <p:cNvPr id="26" name="Picture 25" descr="Icon&#10;&#10;Description automatically generated">
            <a:extLst>
              <a:ext uri="{FF2B5EF4-FFF2-40B4-BE49-F238E27FC236}">
                <a16:creationId xmlns:a16="http://schemas.microsoft.com/office/drawing/2014/main" id="{366FFB73-4499-9884-3F07-9C0AAA1EB2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610" y="2180416"/>
            <a:ext cx="648000" cy="648000"/>
          </a:xfrm>
          <a:prstGeom prst="rect">
            <a:avLst/>
          </a:prstGeom>
        </p:spPr>
      </p:pic>
      <p:pic>
        <p:nvPicPr>
          <p:cNvPr id="28" name="Picture 27" descr="Icon&#10;&#10;Description automatically generated">
            <a:extLst>
              <a:ext uri="{FF2B5EF4-FFF2-40B4-BE49-F238E27FC236}">
                <a16:creationId xmlns:a16="http://schemas.microsoft.com/office/drawing/2014/main" id="{6EDE3550-AF6D-E466-E23A-4A3942A8CB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039" y="3283905"/>
            <a:ext cx="648000" cy="648000"/>
          </a:xfrm>
          <a:prstGeom prst="rect">
            <a:avLst/>
          </a:prstGeom>
        </p:spPr>
      </p:pic>
      <p:pic>
        <p:nvPicPr>
          <p:cNvPr id="30" name="Picture 29" descr="Icon&#10;&#10;Description automatically generated">
            <a:extLst>
              <a:ext uri="{FF2B5EF4-FFF2-40B4-BE49-F238E27FC236}">
                <a16:creationId xmlns:a16="http://schemas.microsoft.com/office/drawing/2014/main" id="{3B4EB995-4B97-9FA8-7604-257A315671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3039" y="4376286"/>
            <a:ext cx="648000" cy="64800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FCBA67C3-4E46-34A9-859B-080941DE3FC2}"/>
              </a:ext>
            </a:extLst>
          </p:cNvPr>
          <p:cNvSpPr txBox="1"/>
          <p:nvPr/>
        </p:nvSpPr>
        <p:spPr>
          <a:xfrm>
            <a:off x="457199" y="5436704"/>
            <a:ext cx="49170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Themes = IEC value added proposition for tomorrow</a:t>
            </a:r>
          </a:p>
        </p:txBody>
      </p:sp>
    </p:spTree>
    <p:extLst>
      <p:ext uri="{BB962C8B-B14F-4D97-AF65-F5344CB8AC3E}">
        <p14:creationId xmlns:p14="http://schemas.microsoft.com/office/powerpoint/2010/main" val="23483445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5D2CF0-3356-6719-4B5D-909D59706C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B8DEA3ED-6FB5-F97D-0497-3CA847AA6810}"/>
              </a:ext>
            </a:extLst>
          </p:cNvPr>
          <p:cNvSpPr txBox="1">
            <a:spLocks/>
          </p:cNvSpPr>
          <p:nvPr/>
        </p:nvSpPr>
        <p:spPr>
          <a:xfrm>
            <a:off x="2517269" y="692237"/>
            <a:ext cx="9352661" cy="186092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indent="-358775">
              <a:lnSpc>
                <a:spcPct val="120000"/>
              </a:lnSpc>
              <a:buFont typeface="+mj-lt"/>
              <a:buAutoNum type="arabicParenR"/>
            </a:pPr>
            <a:r>
              <a:rPr lang="en-GB" sz="1500" dirty="0"/>
              <a:t>Producing standards and conformity assessment solutions for a safe and secure digital society</a:t>
            </a:r>
          </a:p>
          <a:p>
            <a:pPr marL="358775" indent="-358775">
              <a:lnSpc>
                <a:spcPct val="120000"/>
              </a:lnSpc>
              <a:buFont typeface="+mj-lt"/>
              <a:buAutoNum type="arabicParenR"/>
            </a:pPr>
            <a:r>
              <a:rPr lang="en-GB" sz="1500" dirty="0"/>
              <a:t>Developing and deploying SMART Standards and Conformity Assessment that meet evolving market and member needs</a:t>
            </a:r>
          </a:p>
          <a:p>
            <a:pPr marL="358775" indent="-358775">
              <a:lnSpc>
                <a:spcPct val="120000"/>
              </a:lnSpc>
              <a:buFont typeface="+mj-lt"/>
              <a:buAutoNum type="arabicParenR"/>
            </a:pPr>
            <a:r>
              <a:rPr lang="en-GB" sz="1500" dirty="0"/>
              <a:t>Strengthening the role of IEC Standards and Conformity Assessment to deliver an all-electric and connected society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D256C4DA-806B-95F5-064E-A7C5DDF5C148}"/>
              </a:ext>
            </a:extLst>
          </p:cNvPr>
          <p:cNvSpPr txBox="1">
            <a:spLocks/>
          </p:cNvSpPr>
          <p:nvPr/>
        </p:nvSpPr>
        <p:spPr>
          <a:xfrm>
            <a:off x="2493252" y="2653885"/>
            <a:ext cx="9376678" cy="1851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809625" indent="-447675" algn="l" defTabSz="914400" rtl="0" eaLnBrk="1" latinLnBrk="0" hangingPunct="1">
              <a:spcBef>
                <a:spcPts val="0"/>
              </a:spcBef>
              <a:buFont typeface="Symbol" pitchFamily="18" charset="2"/>
              <a:buChar char=""/>
              <a:defRPr sz="28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2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7145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indent="-358775">
              <a:lnSpc>
                <a:spcPct val="120000"/>
              </a:lnSpc>
              <a:buFont typeface="+mj-lt"/>
              <a:buAutoNum type="arabicParenR" startAt="4"/>
            </a:pPr>
            <a:r>
              <a:rPr lang="en-GB" sz="1500" b="0" dirty="0"/>
              <a:t>Building an efficient, safe and sustainable world through IEC Standards and Conformity Assessment</a:t>
            </a:r>
          </a:p>
          <a:p>
            <a:pPr marL="358775" indent="-358775">
              <a:lnSpc>
                <a:spcPct val="120000"/>
              </a:lnSpc>
              <a:buFont typeface="+mj-lt"/>
              <a:buAutoNum type="arabicParenR" startAt="4"/>
            </a:pPr>
            <a:r>
              <a:rPr lang="en-GB" sz="1500" b="0" dirty="0"/>
              <a:t>Providing solutions and services for net zero, circular economy and sustainable development to meet UN SDGs</a:t>
            </a:r>
          </a:p>
          <a:p>
            <a:pPr marL="358775" indent="-358775">
              <a:lnSpc>
                <a:spcPct val="120000"/>
              </a:lnSpc>
              <a:buFont typeface="+mj-lt"/>
              <a:buAutoNum type="arabicParenR" startAt="4"/>
            </a:pPr>
            <a:r>
              <a:rPr lang="en-GB" sz="1500" b="0" dirty="0"/>
              <a:t>Championing energy efficiency, the renewable energy transition and next generation power systems</a:t>
            </a: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3CC9476D-5732-1F0B-883E-1A5AAE94C952}"/>
              </a:ext>
            </a:extLst>
          </p:cNvPr>
          <p:cNvSpPr txBox="1">
            <a:spLocks/>
          </p:cNvSpPr>
          <p:nvPr/>
        </p:nvSpPr>
        <p:spPr>
          <a:xfrm>
            <a:off x="2517269" y="4447143"/>
            <a:ext cx="9381740" cy="18519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809625" indent="-447675" algn="l" defTabSz="914400" rtl="0" eaLnBrk="1" latinLnBrk="0" hangingPunct="1">
              <a:spcBef>
                <a:spcPts val="0"/>
              </a:spcBef>
              <a:buFont typeface="Symbol" pitchFamily="18" charset="2"/>
              <a:buChar char=""/>
              <a:defRPr sz="28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2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7145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indent="-358775">
              <a:lnSpc>
                <a:spcPct val="120000"/>
              </a:lnSpc>
              <a:buFont typeface="+mj-lt"/>
              <a:buAutoNum type="arabicParenR" startAt="7"/>
            </a:pPr>
            <a:r>
              <a:rPr lang="en-GB" sz="1500" b="0" dirty="0"/>
              <a:t>Collaborating with partners and stakeholders to enhance sustainable global trade in electrotechnology and increase the use and influence of IEC Standards and Conformity Assessment services</a:t>
            </a:r>
          </a:p>
          <a:p>
            <a:pPr marL="358775" indent="-358775">
              <a:lnSpc>
                <a:spcPct val="120000"/>
              </a:lnSpc>
              <a:buFont typeface="+mj-lt"/>
              <a:buAutoNum type="arabicParenR" startAt="7"/>
            </a:pPr>
            <a:r>
              <a:rPr lang="en-GB" sz="1500" b="0" dirty="0"/>
              <a:t>Embedding good governance and best practices to strengthen organizational excellence and meet stakeholder needs</a:t>
            </a:r>
          </a:p>
          <a:p>
            <a:pPr marL="358775" indent="-358775">
              <a:lnSpc>
                <a:spcPct val="120000"/>
              </a:lnSpc>
              <a:buFont typeface="+mj-lt"/>
              <a:buAutoNum type="arabicParenR" startAt="7"/>
            </a:pPr>
            <a:r>
              <a:rPr lang="en-GB" sz="1500" b="0" dirty="0"/>
              <a:t>Building an inclusive, diverse, innovative and agile organization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8ADA15-994B-D710-CBD9-2CB5D4EB1300}"/>
              </a:ext>
            </a:extLst>
          </p:cNvPr>
          <p:cNvSpPr txBox="1"/>
          <p:nvPr/>
        </p:nvSpPr>
        <p:spPr>
          <a:xfrm>
            <a:off x="228908" y="233692"/>
            <a:ext cx="23377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003863"/>
                </a:solidFill>
              </a:rPr>
              <a:t>Strategic theme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458911-0FDB-42DF-7E54-4A230DE72106}"/>
              </a:ext>
            </a:extLst>
          </p:cNvPr>
          <p:cNvSpPr txBox="1"/>
          <p:nvPr/>
        </p:nvSpPr>
        <p:spPr>
          <a:xfrm>
            <a:off x="2517269" y="231810"/>
            <a:ext cx="23377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003863"/>
                </a:solidFill>
              </a:rPr>
              <a:t>Strategic goal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CE6A26A-65C6-49CB-3579-2D7DAF106948}"/>
              </a:ext>
            </a:extLst>
          </p:cNvPr>
          <p:cNvCxnSpPr>
            <a:cxnSpLocks/>
          </p:cNvCxnSpPr>
          <p:nvPr/>
        </p:nvCxnSpPr>
        <p:spPr>
          <a:xfrm>
            <a:off x="292991" y="638053"/>
            <a:ext cx="11592000" cy="1"/>
          </a:xfrm>
          <a:prstGeom prst="line">
            <a:avLst/>
          </a:prstGeom>
          <a:ln w="15875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9A470FF-2507-08B7-820C-9173D11D0591}"/>
              </a:ext>
            </a:extLst>
          </p:cNvPr>
          <p:cNvCxnSpPr>
            <a:cxnSpLocks/>
          </p:cNvCxnSpPr>
          <p:nvPr/>
        </p:nvCxnSpPr>
        <p:spPr>
          <a:xfrm>
            <a:off x="251520" y="2562980"/>
            <a:ext cx="11592000" cy="1"/>
          </a:xfrm>
          <a:prstGeom prst="line">
            <a:avLst/>
          </a:prstGeom>
          <a:ln w="15875">
            <a:solidFill>
              <a:srgbClr val="1EA6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CE3B58A-A3D2-4D8E-6677-05239F0141C9}"/>
              </a:ext>
            </a:extLst>
          </p:cNvPr>
          <p:cNvCxnSpPr>
            <a:cxnSpLocks/>
          </p:cNvCxnSpPr>
          <p:nvPr/>
        </p:nvCxnSpPr>
        <p:spPr>
          <a:xfrm>
            <a:off x="302321" y="4302792"/>
            <a:ext cx="11592000" cy="1"/>
          </a:xfrm>
          <a:prstGeom prst="line">
            <a:avLst/>
          </a:prstGeom>
          <a:ln w="15875">
            <a:solidFill>
              <a:srgbClr val="F28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DD0B208B-3340-0B09-CEAA-3BCDF306A7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771" y="781800"/>
            <a:ext cx="774048" cy="774048"/>
          </a:xfrm>
          <a:prstGeom prst="rect">
            <a:avLst/>
          </a:prstGeo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D6CF0270-67E9-6CC8-8D0A-174FC83DE9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352" y="2793262"/>
            <a:ext cx="773467" cy="774048"/>
          </a:xfrm>
          <a:prstGeom prst="rect">
            <a:avLst/>
          </a:prstGeom>
        </p:spPr>
      </p:pic>
      <p:pic>
        <p:nvPicPr>
          <p:cNvPr id="15" name="Picture 14" descr="Logo, icon&#10;&#10;Description automatically generated">
            <a:extLst>
              <a:ext uri="{FF2B5EF4-FFF2-40B4-BE49-F238E27FC236}">
                <a16:creationId xmlns:a16="http://schemas.microsoft.com/office/drawing/2014/main" id="{F0575FA7-668A-BC05-BBB3-45E230A5614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771" y="4485068"/>
            <a:ext cx="774048" cy="77404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DB051CC-6E66-5864-F930-4B2220CC2112}"/>
              </a:ext>
            </a:extLst>
          </p:cNvPr>
          <p:cNvSpPr txBox="1"/>
          <p:nvPr/>
        </p:nvSpPr>
        <p:spPr>
          <a:xfrm>
            <a:off x="449639" y="1763980"/>
            <a:ext cx="20244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" dirty="0">
                <a:solidFill>
                  <a:srgbClr val="0060A9"/>
                </a:solidFill>
              </a:rPr>
              <a:t>Enabling a digital and all-electric society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1586A64-CB44-6127-62B3-F8A4F5732ABE}"/>
              </a:ext>
            </a:extLst>
          </p:cNvPr>
          <p:cNvSpPr txBox="1"/>
          <p:nvPr/>
        </p:nvSpPr>
        <p:spPr>
          <a:xfrm>
            <a:off x="381035" y="3679753"/>
            <a:ext cx="20335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" dirty="0">
                <a:solidFill>
                  <a:srgbClr val="1EA637"/>
                </a:solidFill>
              </a:rPr>
              <a:t>Fostering a sustainable world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E5145DC-1FC1-A310-0CBB-C2612BBDDFB6}"/>
              </a:ext>
            </a:extLst>
          </p:cNvPr>
          <p:cNvSpPr txBox="1"/>
          <p:nvPr/>
        </p:nvSpPr>
        <p:spPr>
          <a:xfrm>
            <a:off x="302322" y="5328158"/>
            <a:ext cx="211221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" dirty="0">
                <a:solidFill>
                  <a:srgbClr val="F28F00"/>
                </a:solidFill>
              </a:rPr>
              <a:t>Leading on trust, inclusion and collaboration</a:t>
            </a:r>
          </a:p>
        </p:txBody>
      </p:sp>
    </p:spTree>
    <p:extLst>
      <p:ext uri="{BB962C8B-B14F-4D97-AF65-F5344CB8AC3E}">
        <p14:creationId xmlns:p14="http://schemas.microsoft.com/office/powerpoint/2010/main" val="21845684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clock on a chain&#10;&#10;Description automatically generated with low confidence">
            <a:extLst>
              <a:ext uri="{FF2B5EF4-FFF2-40B4-BE49-F238E27FC236}">
                <a16:creationId xmlns:a16="http://schemas.microsoft.com/office/drawing/2014/main" id="{7C93BCBD-287D-497C-B348-EAF2BD93AE4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11049" r="11049"/>
          <a:stretch>
            <a:fillRect/>
          </a:stretch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9B5918-CCA1-E003-B4CC-0453C68335D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GB" sz="1800" b="0" i="0" u="none" strike="noStrike" baseline="0" dirty="0">
                <a:solidFill>
                  <a:srgbClr val="58585A"/>
                </a:solidFill>
                <a:latin typeface="Arial" panose="020B0604020202020204" pitchFamily="34" charset="0"/>
              </a:rPr>
              <a:t>The new strategy takes a three horizons approach: </a:t>
            </a:r>
          </a:p>
          <a:p>
            <a:pPr algn="just"/>
            <a:endParaRPr lang="en-GB" sz="1800" b="0" i="0" u="none" strike="noStrike" baseline="0" dirty="0">
              <a:solidFill>
                <a:srgbClr val="58585A"/>
              </a:solidFill>
              <a:latin typeface="Arial" panose="020B0604020202020204" pitchFamily="34" charset="0"/>
            </a:endParaRPr>
          </a:p>
          <a:p>
            <a:pPr algn="just"/>
            <a:endParaRPr lang="en-GB" dirty="0">
              <a:solidFill>
                <a:srgbClr val="58585A"/>
              </a:solidFill>
            </a:endParaRPr>
          </a:p>
          <a:p>
            <a:pPr algn="just"/>
            <a:endParaRPr lang="en-GB" sz="1800" b="0" i="0" u="none" strike="noStrike" baseline="0" dirty="0">
              <a:solidFill>
                <a:srgbClr val="58585A"/>
              </a:solidFill>
              <a:latin typeface="Arial" panose="020B0604020202020204" pitchFamily="34" charset="0"/>
            </a:endParaRPr>
          </a:p>
          <a:p>
            <a:pPr algn="just"/>
            <a:endParaRPr lang="en-GB" dirty="0">
              <a:solidFill>
                <a:srgbClr val="58585A"/>
              </a:solidFill>
            </a:endParaRPr>
          </a:p>
          <a:p>
            <a:pPr algn="just"/>
            <a:endParaRPr lang="en-GB" sz="1800" b="0" i="0" u="none" strike="noStrike" baseline="0" dirty="0">
              <a:solidFill>
                <a:srgbClr val="58585A"/>
              </a:solidFill>
              <a:latin typeface="Arial" panose="020B0604020202020204" pitchFamily="34" charset="0"/>
            </a:endParaRPr>
          </a:p>
          <a:p>
            <a:pPr algn="just"/>
            <a:endParaRPr lang="en-GB" dirty="0">
              <a:solidFill>
                <a:srgbClr val="58585A"/>
              </a:solidFill>
            </a:endParaRPr>
          </a:p>
          <a:p>
            <a:pPr algn="just"/>
            <a:endParaRPr lang="en-GB" sz="1800" b="0" i="0" u="none" strike="noStrike" baseline="0" dirty="0">
              <a:solidFill>
                <a:srgbClr val="58585A"/>
              </a:solidFill>
              <a:latin typeface="Arial" panose="020B0604020202020204" pitchFamily="34" charset="0"/>
            </a:endParaRPr>
          </a:p>
          <a:p>
            <a:pPr algn="just"/>
            <a:r>
              <a:rPr lang="en-GB" sz="1800" b="0" i="0" u="none" strike="noStrike" baseline="0" dirty="0">
                <a:solidFill>
                  <a:srgbClr val="58585A"/>
                </a:solidFill>
                <a:latin typeface="Arial" panose="020B0604020202020204" pitchFamily="34" charset="0"/>
              </a:rPr>
              <a:t>This allows leading entities to not be threatened by the rate of change in the long-term horizon. </a:t>
            </a:r>
            <a:endParaRPr lang="en-GB" sz="1800" dirty="0">
              <a:solidFill>
                <a:srgbClr val="58585A"/>
              </a:solidFill>
            </a:endParaRPr>
          </a:p>
          <a:p>
            <a:endParaRPr lang="en-GB" b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D827708-5355-0E25-8937-B5481F17B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 horizons for strategy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E9DFDA-25F2-EB70-39EF-FC48FEFF37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9</a:t>
            </a:fld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6DB7224-D2D4-11A6-8C8B-948F7E04C225}"/>
              </a:ext>
            </a:extLst>
          </p:cNvPr>
          <p:cNvCxnSpPr/>
          <p:nvPr/>
        </p:nvCxnSpPr>
        <p:spPr>
          <a:xfrm>
            <a:off x="3659028" y="1315539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CE00BD1F-1075-5A35-BBA2-3FA81BD5332A}"/>
              </a:ext>
            </a:extLst>
          </p:cNvPr>
          <p:cNvSpPr/>
          <p:nvPr/>
        </p:nvSpPr>
        <p:spPr>
          <a:xfrm>
            <a:off x="4788048" y="4018332"/>
            <a:ext cx="2124000" cy="727839"/>
          </a:xfrm>
          <a:prstGeom prst="rect">
            <a:avLst/>
          </a:prstGeom>
          <a:solidFill>
            <a:srgbClr val="6BA9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11F3983-248A-9E65-6127-9978EFD827A0}"/>
              </a:ext>
            </a:extLst>
          </p:cNvPr>
          <p:cNvSpPr/>
          <p:nvPr/>
        </p:nvSpPr>
        <p:spPr>
          <a:xfrm>
            <a:off x="6968646" y="4018332"/>
            <a:ext cx="2124000" cy="727839"/>
          </a:xfrm>
          <a:prstGeom prst="rect">
            <a:avLst/>
          </a:prstGeom>
          <a:solidFill>
            <a:srgbClr val="F49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33A91F-BCFF-347E-B8F7-B6B39B742486}"/>
              </a:ext>
            </a:extLst>
          </p:cNvPr>
          <p:cNvSpPr/>
          <p:nvPr/>
        </p:nvSpPr>
        <p:spPr>
          <a:xfrm>
            <a:off x="9149244" y="4018332"/>
            <a:ext cx="2124000" cy="727839"/>
          </a:xfrm>
          <a:prstGeom prst="rect">
            <a:avLst/>
          </a:prstGeom>
          <a:solidFill>
            <a:srgbClr val="A90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B61762-8DE7-935A-C712-AE2AA927FC16}"/>
              </a:ext>
            </a:extLst>
          </p:cNvPr>
          <p:cNvSpPr txBox="1"/>
          <p:nvPr/>
        </p:nvSpPr>
        <p:spPr>
          <a:xfrm>
            <a:off x="4843856" y="4211935"/>
            <a:ext cx="2012383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6-12 months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5EF82F-0D08-3C5E-62F6-D4EF75DDF6B1}"/>
              </a:ext>
            </a:extLst>
          </p:cNvPr>
          <p:cNvSpPr txBox="1"/>
          <p:nvPr/>
        </p:nvSpPr>
        <p:spPr>
          <a:xfrm>
            <a:off x="7023353" y="4088825"/>
            <a:ext cx="2012383" cy="5847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months to 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years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4EA3F1E-525D-1CA9-D510-C488AA36A217}"/>
              </a:ext>
            </a:extLst>
          </p:cNvPr>
          <p:cNvSpPr txBox="1"/>
          <p:nvPr/>
        </p:nvSpPr>
        <p:spPr>
          <a:xfrm>
            <a:off x="9193397" y="4184693"/>
            <a:ext cx="2012383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years to 10 years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18A164C-27BD-D023-5937-62CF3CF2A1B0}"/>
              </a:ext>
            </a:extLst>
          </p:cNvPr>
          <p:cNvGrpSpPr/>
          <p:nvPr/>
        </p:nvGrpSpPr>
        <p:grpSpPr>
          <a:xfrm>
            <a:off x="5117139" y="2199797"/>
            <a:ext cx="1484724" cy="1484724"/>
            <a:chOff x="5361615" y="1574358"/>
            <a:chExt cx="1484724" cy="1484724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399187C-0A0F-7F4B-A246-15996D50855B}"/>
                </a:ext>
              </a:extLst>
            </p:cNvPr>
            <p:cNvGrpSpPr/>
            <p:nvPr/>
          </p:nvGrpSpPr>
          <p:grpSpPr>
            <a:xfrm>
              <a:off x="5361615" y="1574358"/>
              <a:ext cx="1484724" cy="1484724"/>
              <a:chOff x="5361615" y="1574358"/>
              <a:chExt cx="1484724" cy="1484724"/>
            </a:xfrm>
          </p:grpSpPr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D5E991C7-7980-3DFA-F5BF-77083D26A8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7455" y="1634026"/>
                <a:ext cx="1359218" cy="1359218"/>
              </a:xfrm>
              <a:prstGeom prst="ellipse">
                <a:avLst/>
              </a:prstGeom>
              <a:solidFill>
                <a:srgbClr val="6BA906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solidFill>
                    <a:schemeClr val="accent2"/>
                  </a:solidFill>
                  <a:latin typeface="+mn-lt"/>
                </a:endParaRPr>
              </a:p>
            </p:txBody>
          </p:sp>
          <p:sp>
            <p:nvSpPr>
              <p:cNvPr id="18" name="Oval 21">
                <a:extLst>
                  <a:ext uri="{FF2B5EF4-FFF2-40B4-BE49-F238E27FC236}">
                    <a16:creationId xmlns:a16="http://schemas.microsoft.com/office/drawing/2014/main" id="{770663EA-C6AE-0690-0895-47E87F79C6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61615" y="1574358"/>
                <a:ext cx="1484724" cy="1484724"/>
              </a:xfrm>
              <a:prstGeom prst="ellipse">
                <a:avLst/>
              </a:prstGeom>
              <a:noFill/>
              <a:ln w="19050" cap="flat">
                <a:solidFill>
                  <a:srgbClr val="6BA90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15CD083-760C-0D00-6EC8-687BAFCD0B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5735896" y="1941942"/>
              <a:ext cx="751413" cy="751413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C941500-361C-4349-2C1C-6474B4489C76}"/>
              </a:ext>
            </a:extLst>
          </p:cNvPr>
          <p:cNvGrpSpPr/>
          <p:nvPr/>
        </p:nvGrpSpPr>
        <p:grpSpPr>
          <a:xfrm>
            <a:off x="7287183" y="2195023"/>
            <a:ext cx="1484724" cy="1484724"/>
            <a:chOff x="7531659" y="1569584"/>
            <a:chExt cx="1484724" cy="1484724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AB4203F-4C8B-8D0D-402A-8E931A766410}"/>
                </a:ext>
              </a:extLst>
            </p:cNvPr>
            <p:cNvGrpSpPr/>
            <p:nvPr/>
          </p:nvGrpSpPr>
          <p:grpSpPr>
            <a:xfrm>
              <a:off x="7531659" y="1569584"/>
              <a:ext cx="1484724" cy="1484724"/>
              <a:chOff x="7531659" y="1569584"/>
              <a:chExt cx="1484724" cy="1484724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69202C95-8CEE-2D6F-23D1-0D8108D28D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97499" y="1629252"/>
                <a:ext cx="1359218" cy="1359218"/>
              </a:xfrm>
              <a:prstGeom prst="ellipse">
                <a:avLst/>
              </a:prstGeom>
              <a:solidFill>
                <a:srgbClr val="F49416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solidFill>
                    <a:schemeClr val="accent2"/>
                  </a:solidFill>
                  <a:latin typeface="+mn-lt"/>
                </a:endParaRPr>
              </a:p>
            </p:txBody>
          </p:sp>
          <p:sp>
            <p:nvSpPr>
              <p:cNvPr id="23" name="Oval 21">
                <a:extLst>
                  <a:ext uri="{FF2B5EF4-FFF2-40B4-BE49-F238E27FC236}">
                    <a16:creationId xmlns:a16="http://schemas.microsoft.com/office/drawing/2014/main" id="{E38EFC4B-39A9-0D05-64EF-C0A1D482DE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31659" y="1569584"/>
                <a:ext cx="1484724" cy="1484724"/>
              </a:xfrm>
              <a:prstGeom prst="ellipse">
                <a:avLst/>
              </a:prstGeom>
              <a:noFill/>
              <a:ln w="19050" cap="flat">
                <a:solidFill>
                  <a:srgbClr val="F494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695477EE-6F04-C476-863A-D67879835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7905940" y="1937168"/>
              <a:ext cx="751413" cy="751413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6F93EAA-B6BC-9BC4-E6FB-E95FEDE1C959}"/>
              </a:ext>
            </a:extLst>
          </p:cNvPr>
          <p:cNvGrpSpPr/>
          <p:nvPr/>
        </p:nvGrpSpPr>
        <p:grpSpPr>
          <a:xfrm>
            <a:off x="9457227" y="2203880"/>
            <a:ext cx="1484724" cy="1484724"/>
            <a:chOff x="9701703" y="1578441"/>
            <a:chExt cx="1484724" cy="1484724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C580ACE0-AC90-EF57-5511-E3375D475C62}"/>
                </a:ext>
              </a:extLst>
            </p:cNvPr>
            <p:cNvGrpSpPr/>
            <p:nvPr/>
          </p:nvGrpSpPr>
          <p:grpSpPr>
            <a:xfrm>
              <a:off x="9701703" y="1578441"/>
              <a:ext cx="1484724" cy="1484724"/>
              <a:chOff x="9701703" y="1578441"/>
              <a:chExt cx="1484724" cy="1484724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4FF0E9DE-0DCB-8B20-1DFF-5F18C31D53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7543" y="1638109"/>
                <a:ext cx="1359218" cy="1359218"/>
              </a:xfrm>
              <a:prstGeom prst="ellipse">
                <a:avLst/>
              </a:prstGeom>
              <a:solidFill>
                <a:srgbClr val="A90060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solidFill>
                    <a:schemeClr val="accent2"/>
                  </a:solidFill>
                  <a:latin typeface="+mn-lt"/>
                </a:endParaRPr>
              </a:p>
            </p:txBody>
          </p:sp>
          <p:sp>
            <p:nvSpPr>
              <p:cNvPr id="28" name="Oval 21">
                <a:extLst>
                  <a:ext uri="{FF2B5EF4-FFF2-40B4-BE49-F238E27FC236}">
                    <a16:creationId xmlns:a16="http://schemas.microsoft.com/office/drawing/2014/main" id="{467E840A-6AAE-A858-AF9D-4B3461D964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01703" y="1578441"/>
                <a:ext cx="1484724" cy="1484724"/>
              </a:xfrm>
              <a:prstGeom prst="ellipse">
                <a:avLst/>
              </a:prstGeom>
              <a:noFill/>
              <a:ln w="19050" cap="flat">
                <a:solidFill>
                  <a:srgbClr val="A9006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67DCB0E8-166E-91D1-1AAC-5258B4797B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10075984" y="1946025"/>
              <a:ext cx="751413" cy="7514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99856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EC_2022">
      <a:dk1>
        <a:sysClr val="windowText" lastClr="FFFFFF"/>
      </a:dk1>
      <a:lt1>
        <a:sysClr val="window" lastClr="000000"/>
      </a:lt1>
      <a:dk2>
        <a:srgbClr val="3F3F3F"/>
      </a:dk2>
      <a:lt2>
        <a:srgbClr val="FFFFFF"/>
      </a:lt2>
      <a:accent1>
        <a:srgbClr val="0060A9"/>
      </a:accent1>
      <a:accent2>
        <a:srgbClr val="00A4A9"/>
      </a:accent2>
      <a:accent3>
        <a:srgbClr val="0082A9"/>
      </a:accent3>
      <a:accent4>
        <a:srgbClr val="A90060"/>
      </a:accent4>
      <a:accent5>
        <a:srgbClr val="6BA906"/>
      </a:accent5>
      <a:accent6>
        <a:srgbClr val="F49416"/>
      </a:accent6>
      <a:hlink>
        <a:srgbClr val="0060A9"/>
      </a:hlink>
      <a:folHlink>
        <a:srgbClr val="0060A9"/>
      </a:folHlink>
    </a:clrScheme>
    <a:fontScheme name="IEC_202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nowscape_tm44613219_Win32_JB_SL_v3" id="{1C87AC08-773C-4510-A4A8-B1D3594C4029}" vid="{72F6DBE6-EDB8-4427-B790-8ECF5ED625A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FFFFFF"/>
      </a:dk1>
      <a:lt1>
        <a:sysClr val="window" lastClr="000000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FFFFFF"/>
      </a:dk1>
      <a:lt1>
        <a:sysClr val="window" lastClr="000000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E179CAF1B857347B67DE9B8E642C18F" ma:contentTypeVersion="10" ma:contentTypeDescription="Create a new document." ma:contentTypeScope="" ma:versionID="81e4431160826ef0149907966556dfeb">
  <xsd:schema xmlns:xsd="http://www.w3.org/2001/XMLSchema" xmlns:xs="http://www.w3.org/2001/XMLSchema" xmlns:p="http://schemas.microsoft.com/office/2006/metadata/properties" xmlns:ns2="62132183-0f04-4bac-8aec-f2fa0cc886d3" targetNamespace="http://schemas.microsoft.com/office/2006/metadata/properties" ma:root="true" ma:fieldsID="495440e7ad534dff6cb5de3bc93282c3" ns2:_="">
    <xsd:import namespace="62132183-0f04-4bac-8aec-f2fa0cc886d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132183-0f04-4bac-8aec-f2fa0cc886d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62132183-0f04-4bac-8aec-f2fa0cc886d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8A5B90B-196E-4ECB-A562-AEF126E653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132183-0f04-4bac-8aec-f2fa0cc886d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0576AF5-45CB-4D7F-8506-5C2B8F7E0CB6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  <ds:schemaRef ds:uri="62132183-0f04-4bac-8aec-f2fa0cc886d3"/>
  </ds:schemaRefs>
</ds:datastoreItem>
</file>

<file path=customXml/itemProps3.xml><?xml version="1.0" encoding="utf-8"?>
<ds:datastoreItem xmlns:ds="http://schemas.openxmlformats.org/officeDocument/2006/customXml" ds:itemID="{D473F6E9-2FA5-4F36-A42B-ED7213C4AAB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949</TotalTime>
  <Words>639</Words>
  <Application>Microsoft Office PowerPoint</Application>
  <PresentationFormat>Widescreen</PresentationFormat>
  <Paragraphs>153</Paragraphs>
  <Slides>17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Office Theme</vt:lpstr>
      <vt:lpstr>IEC Strategic Plan - Overview</vt:lpstr>
      <vt:lpstr>PowerPoint Presentation</vt:lpstr>
      <vt:lpstr>Building blocks for strategy</vt:lpstr>
      <vt:lpstr>All-encompassing approach</vt:lpstr>
      <vt:lpstr>4 consultation rounds with CAB, MSB, SMB &amp; NCs</vt:lpstr>
      <vt:lpstr>Stakeholder analysis – Who do we serve</vt:lpstr>
      <vt:lpstr>3 Strategic themes</vt:lpstr>
      <vt:lpstr>PowerPoint Presentation</vt:lpstr>
      <vt:lpstr>3 horizons for strategy</vt:lpstr>
      <vt:lpstr>Operational Plans</vt:lpstr>
      <vt:lpstr>PowerPoint Presentation</vt:lpstr>
      <vt:lpstr>PowerPoint Presentation</vt:lpstr>
      <vt:lpstr>PowerPoint Presentation</vt:lpstr>
      <vt:lpstr>Next steps</vt:lpstr>
      <vt:lpstr>PowerPoint Presentation</vt:lpstr>
      <vt:lpstr>PowerPoint Presentation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TITLE</dc:title>
  <dc:creator>Rajkomar, Vanesha</dc:creator>
  <cp:lastModifiedBy>Gardner, Ian</cp:lastModifiedBy>
  <cp:revision>3</cp:revision>
  <dcterms:created xsi:type="dcterms:W3CDTF">2022-05-31T11:49:00Z</dcterms:created>
  <dcterms:modified xsi:type="dcterms:W3CDTF">2022-09-06T12:44:40Z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0x010100CE179CAF1B857347B67DE9B8E642C18F</vt:lpwstr>
  </property>
</Properties>
</file>